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hdr"/>
          </p:nvPr>
        </p:nvSpPr>
        <p:spPr>
          <a:xfrm>
            <a:off x="1554480" y="553212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ABD9BE5-E784-4521-98B4-1B8420BB5B30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884760" y="8685360"/>
            <a:ext cx="2958120" cy="44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618DF73-3A85-4851-ABC4-66E33368A323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3884760" y="8685360"/>
            <a:ext cx="295956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0ACA221-4A91-4D6F-AA11-154762763B3F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7400" cy="410580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3884760" y="8685360"/>
            <a:ext cx="2962800" cy="44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4329F845-76EF-4BA5-BA2A-757878014C12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3884760" y="8685360"/>
            <a:ext cx="2957760" cy="4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BA85AA3-FB3A-4C0C-A6C8-21EEEDA07D79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3884760" y="8685360"/>
            <a:ext cx="2959200" cy="44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FF58CF6-2F90-43D7-BC72-1DDD0F6EF99C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7040" cy="410544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8E05584-A9D5-4634-AF90-1B6C7A1CE197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3884760" y="8685360"/>
            <a:ext cx="2957760" cy="44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41C1E17-011B-4545-BA0B-090BEBEC14D5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3884760" y="8685360"/>
            <a:ext cx="2959200" cy="44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28527E7-00F1-4170-951A-9D66F9070C20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7040" cy="4105440"/>
          </a:xfrm>
          <a:prstGeom prst="rect">
            <a:avLst/>
          </a:prstGeom>
        </p:spPr>
        <p:txBody>
          <a:bodyPr lIns="90000" rIns="90000" tIns="46800" bIns="46800" anchor="ctr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BF46D08-9560-4988-BFDF-85420C5E8E61}" type="slidenum">
              <a:rPr b="0" lang="en-US" sz="1200" spc="-1" strike="noStrike">
                <a:solidFill>
                  <a:srgbClr val="000000"/>
                </a:solidFill>
                <a:latin typeface="Copperplate Gothic Bold"/>
                <a:ea typeface="Microsoft YaHei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28040" cy="41792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13440" cy="2356560"/>
          </a:xfrm>
          <a:prstGeom prst="rect">
            <a:avLst/>
          </a:prstGeom>
          <a:ln>
            <a:noFill/>
          </a:ln>
        </p:spPr>
      </p:pic>
      <p:sp>
        <p:nvSpPr>
          <p:cNvPr id="2" name="CustomShape 1" hidden="1"/>
          <p:cNvSpPr/>
          <p:nvPr/>
        </p:nvSpPr>
        <p:spPr>
          <a:xfrm>
            <a:off x="8609040" y="1676520"/>
            <a:ext cx="2810520" cy="281052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594440" cy="1132560"/>
          </a:xfrm>
          <a:prstGeom prst="rect">
            <a:avLst/>
          </a:prstGeom>
          <a:ln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84600" cy="753120"/>
          </a:xfrm>
          <a:prstGeom prst="rect">
            <a:avLst/>
          </a:prstGeom>
          <a:ln>
            <a:noFill/>
          </a:ln>
        </p:spPr>
      </p:pic>
      <p:sp>
        <p:nvSpPr>
          <p:cNvPr id="5" name="CustomShape 2" hidden="1"/>
          <p:cNvSpPr/>
          <p:nvPr/>
        </p:nvSpPr>
        <p:spPr>
          <a:xfrm>
            <a:off x="10437840" y="0"/>
            <a:ext cx="676800" cy="113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28040" cy="4179240"/>
          </a:xfrm>
          <a:prstGeom prst="rect">
            <a:avLst/>
          </a:prstGeom>
          <a:ln>
            <a:noFill/>
          </a:ln>
        </p:spPr>
      </p:pic>
      <p:pic>
        <p:nvPicPr>
          <p:cNvPr id="45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13440" cy="2356560"/>
          </a:xfrm>
          <a:prstGeom prst="rect">
            <a:avLst/>
          </a:prstGeom>
          <a:ln>
            <a:noFill/>
          </a:ln>
        </p:spPr>
      </p:pic>
      <p:sp>
        <p:nvSpPr>
          <p:cNvPr id="46" name="CustomShape 1" hidden="1"/>
          <p:cNvSpPr/>
          <p:nvPr/>
        </p:nvSpPr>
        <p:spPr>
          <a:xfrm>
            <a:off x="8609040" y="1676520"/>
            <a:ext cx="2810520" cy="2810520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594440" cy="113256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84600" cy="753120"/>
          </a:xfrm>
          <a:prstGeom prst="rect">
            <a:avLst/>
          </a:prstGeom>
          <a:ln>
            <a:noFill/>
          </a:ln>
        </p:spPr>
      </p:pic>
      <p:sp>
        <p:nvSpPr>
          <p:cNvPr id="49" name="CustomShape 2" hidden="1"/>
          <p:cNvSpPr/>
          <p:nvPr/>
        </p:nvSpPr>
        <p:spPr>
          <a:xfrm>
            <a:off x="10437840" y="0"/>
            <a:ext cx="676800" cy="113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523880" y="473040"/>
            <a:ext cx="9135000" cy="494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31:1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 – 31:8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520040" y="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that they may make all that I have commanded thee;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113760" y="744840"/>
            <a:ext cx="6652440" cy="5448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1240" y="18144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The tabernacle of the congregation, and the ark of the testimony,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4673520" y="646560"/>
            <a:ext cx="7290000" cy="544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1240" y="18144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mercy seat that is thereupon, and all the furniture of the tabernacle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4673520" y="646560"/>
            <a:ext cx="7290000" cy="544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7520040" y="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 table and his furniture, and the pure candlestick with all his furniture,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114840" y="745920"/>
            <a:ext cx="7292160" cy="544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520040" y="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 altar of incense,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114840" y="745920"/>
            <a:ext cx="7292160" cy="544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523880" y="473040"/>
            <a:ext cx="9134640" cy="494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31:9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 – 31:16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altar of burnt oﬀering with all his furniture, and the laver and his foot,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4672440" y="645120"/>
            <a:ext cx="7293960" cy="544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437600" y="0"/>
            <a:ext cx="474876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 cloths of service, and the holy garments for Aaron the priest,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115560" y="746640"/>
            <a:ext cx="7289640" cy="544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437600" y="0"/>
            <a:ext cx="474876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 garments of his sons, to minister in the priests oﬃce,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15560" y="746640"/>
            <a:ext cx="7289640" cy="5442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anointing oil, and sweet incense for the holy place: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4674600" y="647640"/>
            <a:ext cx="7286760" cy="543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1240" y="18144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the LORD spake unto Moses, saying,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672080" y="644760"/>
            <a:ext cx="7295040" cy="544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according to all that I have commanded thee shall they do.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4674600" y="647640"/>
            <a:ext cx="7286760" cy="543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520040" y="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the LORD spake unto Moses, saying,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17720" y="749520"/>
            <a:ext cx="7284240" cy="543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speak thou also unto the children of Israel, saying, Verily my sabbaths ye shall keep: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4674600" y="647640"/>
            <a:ext cx="7286760" cy="543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 </a:t>
            </a: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for it is a sign between me and you throughout your generations;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4674600" y="647640"/>
            <a:ext cx="7286760" cy="543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that ye may know that I am the LORD that doth sanctify you.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674600" y="647640"/>
            <a:ext cx="7286760" cy="543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7520040" y="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Ye shall keep the sabbath therefore; for it is holy unto you: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114840" y="745920"/>
            <a:ext cx="6649560" cy="544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7520040" y="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every one that deﬁleth it shall surely be put to death: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14840" y="745920"/>
            <a:ext cx="6649560" cy="544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520040" y="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for whosoever doeth any work therein, that soul shall be cut oﬀ from among his people.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115920" y="747000"/>
            <a:ext cx="6647040" cy="544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Six days may work be done; but in the seventh is the sabbath of rest, holy to the LORD: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4674600" y="647640"/>
            <a:ext cx="7286760" cy="543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whosoever doeth any work in the sabbath day, he shall surely be put to death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4675680" y="648720"/>
            <a:ext cx="7283880" cy="543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437600" y="0"/>
            <a:ext cx="474912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See, I have called by name Bezaleel the son of Uri, the son of Hur, of the tribe of Judah: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114480" y="745560"/>
            <a:ext cx="7292880" cy="544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520040" y="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Wherefore the children of Israel shall keep the sabbath,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15920" y="747000"/>
            <a:ext cx="7288920" cy="544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7520040" y="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to observe the sabbath throughout their generations, for a perpetual covenant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15920" y="747000"/>
            <a:ext cx="7288920" cy="544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523880" y="473040"/>
            <a:ext cx="9134640" cy="494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ffff00"/>
                </a:solidFill>
                <a:latin typeface="Arial Black"/>
                <a:ea typeface="Microsoft YaHei"/>
              </a:rPr>
              <a:t>Responsive Reading:</a:t>
            </a:r>
            <a:r>
              <a:rPr b="0" lang="en-US" sz="5400" spc="-1" strike="noStrike">
                <a:solidFill>
                  <a:srgbClr val="ffffff"/>
                </a:solidFill>
                <a:latin typeface="Arial Black"/>
                <a:ea typeface="Microsoft YaHei"/>
              </a:rPr>
              <a:t>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376"/>
              </a:spcBef>
            </a:pPr>
            <a:r>
              <a:rPr b="0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Exodus  31:17</a:t>
            </a:r>
            <a:r>
              <a:rPr b="1" lang="en-US" sz="5400" spc="-1" strike="noStrike">
                <a:solidFill>
                  <a:srgbClr val="00ffff"/>
                </a:solidFill>
                <a:latin typeface="Copperplate Gothic Bold"/>
                <a:ea typeface="Microsoft YaHei"/>
              </a:rPr>
              <a:t> – 31:18</a:t>
            </a:r>
            <a:endParaRPr b="0" lang="en-US" sz="5400" spc="-1" strike="noStrike"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It is a sign between me and the children of Israel for ever: 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4673520" y="646200"/>
            <a:ext cx="7291080" cy="544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for in six days the LORD made heaven and earth,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4673520" y="646200"/>
            <a:ext cx="7291080" cy="544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1240" y="181440"/>
            <a:ext cx="461412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on the seventh day he rested, and was refreshed.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4673520" y="646200"/>
            <a:ext cx="7291080" cy="544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7437600" y="0"/>
            <a:ext cx="474876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he gave unto Moses, when he had made an end of communing with him upon mount Sinai,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116640" y="747720"/>
            <a:ext cx="7286760" cy="5439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437600" y="0"/>
            <a:ext cx="4748760" cy="685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two tables of testimony, tables of stone, written with the ﬁnger of God.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16640" y="747720"/>
            <a:ext cx="7286760" cy="5439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1240" y="181440"/>
            <a:ext cx="65620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I have ﬁlled him with the spirit of God, in wisdom, and in understanding, and in knowledge, and in all manner of workmanship,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7040880" y="649080"/>
            <a:ext cx="4917240" cy="543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7520040" y="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To devise cunning works, to work in gold, and in silver, and in brass,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116640" y="748440"/>
            <a:ext cx="7287480" cy="5439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21240" y="18144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And in cutting of stones, to set them, and in carving of timber,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4673520" y="646560"/>
            <a:ext cx="7290000" cy="544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1240" y="18144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00b0f0"/>
                </a:solidFill>
                <a:latin typeface="Arial Narrow"/>
                <a:ea typeface="Arial"/>
              </a:rPr>
              <a:t>to work in all manner of workmanship.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4673520" y="646560"/>
            <a:ext cx="7290000" cy="544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7520040" y="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And I, behold, I have given with him Aholiab, the son of Ahisamach,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113760" y="744840"/>
            <a:ext cx="7295040" cy="5448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520040" y="0"/>
            <a:ext cx="4614480" cy="685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/>
          <a:p>
            <a:pPr algn="ctr">
              <a:lnSpc>
                <a:spcPct val="100000"/>
              </a:lnSpc>
            </a:pPr>
            <a:r>
              <a:rPr b="1" lang="en-US" sz="5810" spc="-1" strike="noStrike">
                <a:solidFill>
                  <a:srgbClr val="ffffff"/>
                </a:solidFill>
                <a:latin typeface="Arial Narrow"/>
                <a:ea typeface="Arial"/>
              </a:rPr>
              <a:t>of the tribe of Dan: and in the hearts of all that are wise hearted I have put wisdom,</a:t>
            </a:r>
            <a:endParaRPr b="0" lang="en-US" sz="581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113760" y="744840"/>
            <a:ext cx="6652440" cy="5448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20452</TotalTime>
  <Application>LibreOffice/5.4.1.2$Windows_X86_64 LibreOffice_project/ea7cb86e6eeb2bf3a5af73a8f7777ac570321527</Application>
  <Words>252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2002-12-21T01:16:23Z</dcterms:created>
  <dc:creator>Richard A. Helzerman</dc:creator>
  <dc:description/>
  <dc:language>en-US</dc:language>
  <cp:lastModifiedBy/>
  <cp:lastPrinted>1601-01-01T00:00:00Z</cp:lastPrinted>
  <dcterms:modified xsi:type="dcterms:W3CDTF">2019-04-15T20:42:24Z</dcterms:modified>
  <cp:revision>5453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