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buNone/>
            </a:pPr>
            <a:endParaRPr b="0" lang="en-US" sz="32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2732400"/>
            <a:ext cx="8810640" cy="62532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772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ADVENTURER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61"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6-19</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7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9:6, What should be on the shoulder of the born child ?  </a:t>
            </a:r>
            <a:endParaRPr b="0" lang="en-US" sz="3200" strike="noStrike" u="none">
              <a:solidFill>
                <a:srgbClr val="ffffff"/>
              </a:solidFill>
              <a:effectLst/>
              <a:uFillTx/>
              <a:latin typeface="Arial"/>
            </a:endParaRPr>
          </a:p>
        </p:txBody>
      </p:sp>
      <p:sp>
        <p:nvSpPr>
          <p:cNvPr id="172"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9:6, ¿qué debe estar sobre el hombro del niño nacido? </a:t>
            </a:r>
            <a:endParaRPr b="0" lang="en-US" sz="3200" strike="noStrike" u="none">
              <a:solidFill>
                <a:srgbClr val="ffffff"/>
              </a:solidFill>
              <a:effectLst/>
              <a:uFillTx/>
              <a:latin typeface="Arial"/>
            </a:endParaRPr>
          </a:p>
        </p:txBody>
      </p:sp>
      <p:sp>
        <p:nvSpPr>
          <p:cNvPr id="173"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9:5 (Anglais Ésaïe 9:6), que doit-il y avoir sur l’épaule de l’enfant né ?</a:t>
            </a:r>
            <a:endParaRPr b="0" lang="en-US" sz="3200" strike="noStrike" u="none">
              <a:solidFill>
                <a:srgbClr val="ffffff"/>
              </a:solidFill>
              <a:effectLst/>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5"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6"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7"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9"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0"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1"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3"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4"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5"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7"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8"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9"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1"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2"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3"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5"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6"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7"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9"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וַתְּהִ֥י הַמִּשְׂרָ֖ה עַל־שִׁכְמ֑וֹ</a:t>
            </a:r>
            <a:endParaRPr b="0" lang="en-US" sz="3200" strike="noStrike" u="none">
              <a:solidFill>
                <a:srgbClr val="ffffff"/>
              </a:solidFill>
              <a:effectLst/>
              <a:uFillTx/>
              <a:latin typeface="Arial"/>
            </a:endParaRPr>
          </a:p>
        </p:txBody>
      </p:sp>
      <p:sp>
        <p:nvSpPr>
          <p:cNvPr id="20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la domination reposera sur son épaule;</a:t>
            </a:r>
            <a:endParaRPr b="0" lang="en-US" sz="3200" strike="noStrike" u="none">
              <a:solidFill>
                <a:srgbClr val="ffffff"/>
              </a:solidFill>
              <a:effectLst/>
              <a:uFillTx/>
              <a:latin typeface="Arial"/>
            </a:endParaRPr>
          </a:p>
        </p:txBody>
      </p:sp>
      <p:sp>
        <p:nvSpPr>
          <p:cNvPr id="20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principado sobre su hombro. </a:t>
            </a:r>
            <a:endParaRPr b="0" lang="en-US" sz="3200" strike="noStrike" u="none">
              <a:solidFill>
                <a:srgbClr val="ffffff"/>
              </a:solidFill>
              <a:effectLst/>
              <a:uFillTx/>
              <a:latin typeface="Arial"/>
            </a:endParaRPr>
          </a:p>
        </p:txBody>
      </p:sp>
      <p:sp>
        <p:nvSpPr>
          <p:cNvPr id="20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government will be upon His shoulder.  </a:t>
            </a:r>
            <a:endParaRPr b="0" lang="en-US" sz="3200" strike="noStrike" u="none">
              <a:solidFill>
                <a:srgbClr val="ffffff"/>
              </a:solidFill>
              <a:effectLst/>
              <a:uFillTx/>
              <a:latin typeface="Arial"/>
            </a:endParaRPr>
          </a:p>
        </p:txBody>
      </p:sp>
      <p:sp>
        <p:nvSpPr>
          <p:cNvPr id="20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will have happened to rivers before the reeds and rushes wither?  </a:t>
            </a:r>
            <a:endParaRPr b="0" lang="en-US" sz="3200" strike="noStrike" u="none">
              <a:solidFill>
                <a:srgbClr val="ffffff"/>
              </a:solidFill>
              <a:effectLst/>
              <a:uFillTx/>
              <a:latin typeface="Arial"/>
            </a:endParaRPr>
          </a:p>
        </p:txBody>
      </p:sp>
      <p:sp>
        <p:nvSpPr>
          <p:cNvPr id="207"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¿qué les sucederá a los ríos antes de que la caña y el junco sean cortados? </a:t>
            </a:r>
            <a:endParaRPr b="0" lang="en-US" sz="3200" strike="noStrike" u="none">
              <a:solidFill>
                <a:srgbClr val="ffffff"/>
              </a:solidFill>
              <a:effectLst/>
              <a:uFillTx/>
              <a:latin typeface="Arial"/>
            </a:endParaRPr>
          </a:p>
        </p:txBody>
      </p:sp>
      <p:sp>
        <p:nvSpPr>
          <p:cNvPr id="208"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qu’arrivera-t-il aux rivières avant que les roseaux et les joncs ne se dessèchent ?</a:t>
            </a:r>
            <a:endParaRPr b="0" lang="en-US" sz="3200" strike="noStrike" u="none">
              <a:solidFill>
                <a:srgbClr val="ffffff"/>
              </a:solidFill>
              <a:effectLst/>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0"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1"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2"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4"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5"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6"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8"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9"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0"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2"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3"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4"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6"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7"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8"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0"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1"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2"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4"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וְהֶאֶזְנִ֣יחוּ נְהָר֔וֹת</a:t>
            </a:r>
            <a:endParaRPr b="0" lang="en-US" sz="3200" strike="noStrike" u="none">
              <a:solidFill>
                <a:srgbClr val="ffffff"/>
              </a:solidFill>
              <a:effectLst/>
              <a:uFillTx/>
              <a:latin typeface="Arial"/>
            </a:endParaRPr>
          </a:p>
        </p:txBody>
      </p:sp>
      <p:sp>
        <p:nvSpPr>
          <p:cNvPr id="23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rivières seront infectes,</a:t>
            </a:r>
            <a:endParaRPr b="0" lang="en-US" sz="3200" strike="noStrike" u="none">
              <a:solidFill>
                <a:srgbClr val="ffffff"/>
              </a:solidFill>
              <a:effectLst/>
              <a:uFillTx/>
              <a:latin typeface="Arial"/>
            </a:endParaRPr>
          </a:p>
        </p:txBody>
      </p:sp>
      <p:sp>
        <p:nvSpPr>
          <p:cNvPr id="23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alejarán los ríos, </a:t>
            </a:r>
            <a:endParaRPr b="0" lang="en-US" sz="3200" strike="noStrike" u="none">
              <a:solidFill>
                <a:srgbClr val="ffffff"/>
              </a:solidFill>
              <a:effectLst/>
              <a:uFillTx/>
              <a:latin typeface="Arial"/>
            </a:endParaRPr>
          </a:p>
        </p:txBody>
      </p:sp>
      <p:sp>
        <p:nvSpPr>
          <p:cNvPr id="23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rivers will turn foul;  </a:t>
            </a:r>
            <a:endParaRPr b="0" lang="en-US" sz="3200" strike="noStrike" u="none">
              <a:solidFill>
                <a:srgbClr val="ffffff"/>
              </a:solidFill>
              <a:effectLst/>
              <a:uFillTx/>
              <a:latin typeface="Arial"/>
            </a:endParaRPr>
          </a:p>
        </p:txBody>
      </p:sp>
      <p:sp>
        <p:nvSpPr>
          <p:cNvPr id="23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4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8:17, In Whom will Isaiah hope in  ?  </a:t>
            </a:r>
            <a:endParaRPr b="0" lang="en-US" sz="3200" strike="noStrike" u="none">
              <a:solidFill>
                <a:srgbClr val="ffffff"/>
              </a:solidFill>
              <a:effectLst/>
              <a:uFillTx/>
              <a:latin typeface="Arial"/>
            </a:endParaRPr>
          </a:p>
        </p:txBody>
      </p:sp>
      <p:sp>
        <p:nvSpPr>
          <p:cNvPr id="242"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8:17, ¿En quién confiaré Isaías? Se específico. </a:t>
            </a:r>
            <a:endParaRPr b="0" lang="en-US" sz="3200" strike="noStrike" u="none">
              <a:solidFill>
                <a:srgbClr val="ffffff"/>
              </a:solidFill>
              <a:effectLst/>
              <a:uFillTx/>
              <a:latin typeface="Arial"/>
            </a:endParaRPr>
          </a:p>
        </p:txBody>
      </p:sp>
      <p:sp>
        <p:nvSpPr>
          <p:cNvPr id="243"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8:17, En qui Ésaïe espérera-t-il ?</a:t>
            </a:r>
            <a:endParaRPr b="0" lang="en-US" sz="3200" strike="noStrike" u="none">
              <a:solidFill>
                <a:srgbClr val="ffffff"/>
              </a:solidFill>
              <a:effectLst/>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5"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6"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7"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9"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0"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1"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3"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4"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5"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7"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8"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9"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1"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2"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3"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5"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6"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7"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9"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וְקִוֵּ֖יתִֽי־לֽוֹ׃</a:t>
            </a:r>
            <a:endParaRPr b="0" lang="en-US" sz="3200" strike="noStrike" u="none">
              <a:solidFill>
                <a:srgbClr val="ffffff"/>
              </a:solidFill>
              <a:effectLst/>
              <a:uFillTx/>
              <a:latin typeface="Arial"/>
            </a:endParaRPr>
          </a:p>
        </p:txBody>
      </p:sp>
      <p:sp>
        <p:nvSpPr>
          <p:cNvPr id="27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place en lui ma confiance.</a:t>
            </a:r>
            <a:endParaRPr b="0" lang="en-US" sz="3200" strike="noStrike" u="none">
              <a:solidFill>
                <a:srgbClr val="ffffff"/>
              </a:solidFill>
              <a:effectLst/>
              <a:uFillTx/>
              <a:latin typeface="Arial"/>
            </a:endParaRPr>
          </a:p>
        </p:txBody>
      </p:sp>
      <p:sp>
        <p:nvSpPr>
          <p:cNvPr id="27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él confiaré. </a:t>
            </a:r>
            <a:endParaRPr b="0" lang="en-US" sz="3200" strike="noStrike" u="none">
              <a:solidFill>
                <a:srgbClr val="ffffff"/>
              </a:solidFill>
              <a:effectLst/>
              <a:uFillTx/>
              <a:latin typeface="Arial"/>
            </a:endParaRPr>
          </a:p>
        </p:txBody>
      </p:sp>
      <p:sp>
        <p:nvSpPr>
          <p:cNvPr id="27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 will hope in Him.  </a:t>
            </a:r>
            <a:endParaRPr b="0" lang="en-US" sz="3200" strike="noStrike" u="none">
              <a:solidFill>
                <a:srgbClr val="ffffff"/>
              </a:solidFill>
              <a:effectLst/>
              <a:uFillTx/>
              <a:latin typeface="Arial"/>
            </a:endParaRPr>
          </a:p>
        </p:txBody>
      </p:sp>
      <p:sp>
        <p:nvSpPr>
          <p:cNvPr id="27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What happened afterwards to the lands that were lightly esteemed?  </a:t>
            </a:r>
            <a:endParaRPr b="0" lang="en-US" sz="3200" strike="noStrike" u="none">
              <a:solidFill>
                <a:srgbClr val="ffffff"/>
              </a:solidFill>
              <a:effectLst/>
              <a:uFillTx/>
              <a:latin typeface="Arial"/>
            </a:endParaRPr>
          </a:p>
        </p:txBody>
      </p:sp>
      <p:sp>
        <p:nvSpPr>
          <p:cNvPr id="277"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¿Qué pasó al fin con las tierras de Zabulón y de Neftalí? </a:t>
            </a:r>
            <a:endParaRPr b="0" lang="en-US" sz="3200" strike="noStrike" u="none">
              <a:solidFill>
                <a:srgbClr val="ffffff"/>
              </a:solidFill>
              <a:effectLst/>
              <a:uFillTx/>
              <a:latin typeface="Arial"/>
            </a:endParaRPr>
          </a:p>
        </p:txBody>
      </p:sp>
      <p:sp>
        <p:nvSpPr>
          <p:cNvPr id="278"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8:23 (Anglais Ésaïe 9:1), qu’est-il finalement arrivé aux terres de Zabulon et de Nephtali ?</a:t>
            </a:r>
            <a:endParaRPr b="0" lang="en-US" sz="3200" strike="noStrike" u="none">
              <a:solidFill>
                <a:srgbClr val="ffffff"/>
              </a:solidFill>
              <a:effectLst/>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0"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1"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2"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4"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5"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6"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8"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9"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0"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2"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3"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4"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6"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7"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8"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0"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1"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2"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4"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וְהָאַחֲר֖וֹן הִכְבִּ֑יד</a:t>
            </a:r>
            <a:endParaRPr b="0" lang="en-US" sz="3200" strike="noStrike" u="none">
              <a:solidFill>
                <a:srgbClr val="ffffff"/>
              </a:solidFill>
              <a:effectLst/>
              <a:uFillTx/>
              <a:latin typeface="Arial"/>
            </a:endParaRPr>
          </a:p>
        </p:txBody>
      </p:sp>
      <p:sp>
        <p:nvSpPr>
          <p:cNvPr id="30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temps à venir couvriront de gloire</a:t>
            </a:r>
            <a:endParaRPr b="0" lang="en-US" sz="3200" strike="noStrike" u="none">
              <a:solidFill>
                <a:srgbClr val="ffffff"/>
              </a:solidFill>
              <a:effectLst/>
              <a:uFillTx/>
              <a:latin typeface="Arial"/>
            </a:endParaRPr>
          </a:p>
        </p:txBody>
      </p:sp>
      <p:sp>
        <p:nvSpPr>
          <p:cNvPr id="30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pues al fin llenará de gloria </a:t>
            </a:r>
            <a:endParaRPr b="0" lang="en-US" sz="3200" strike="noStrike" u="none">
              <a:solidFill>
                <a:srgbClr val="ffffff"/>
              </a:solidFill>
              <a:effectLst/>
              <a:uFillTx/>
              <a:latin typeface="Arial"/>
            </a:endParaRPr>
          </a:p>
        </p:txBody>
      </p:sp>
      <p:sp>
        <p:nvSpPr>
          <p:cNvPr id="30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afterward more heavily oppressed her,  </a:t>
            </a:r>
            <a:endParaRPr b="0" lang="en-US" sz="3200" strike="noStrike" u="none">
              <a:solidFill>
                <a:srgbClr val="ffffff"/>
              </a:solidFill>
              <a:effectLst/>
              <a:uFillTx/>
              <a:latin typeface="Arial"/>
            </a:endParaRPr>
          </a:p>
        </p:txBody>
      </p:sp>
      <p:sp>
        <p:nvSpPr>
          <p:cNvPr id="30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1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When would the beasts of the earth eat the remaining grapes that God would leave in the land?  </a:t>
            </a:r>
            <a:endParaRPr b="0" lang="en-US" sz="3200" strike="noStrike" u="none">
              <a:solidFill>
                <a:srgbClr val="ffffff"/>
              </a:solidFill>
              <a:effectLst/>
              <a:uFillTx/>
              <a:latin typeface="Arial"/>
            </a:endParaRPr>
          </a:p>
        </p:txBody>
      </p:sp>
      <p:sp>
        <p:nvSpPr>
          <p:cNvPr id="312"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¿Cuándo comerían las bestias de la tierra las uvas restantes que Jehová dejaría en la tierra? </a:t>
            </a:r>
            <a:endParaRPr b="0" lang="en-US" sz="3200" strike="noStrike" u="none">
              <a:solidFill>
                <a:srgbClr val="ffffff"/>
              </a:solidFill>
              <a:effectLst/>
              <a:uFillTx/>
              <a:latin typeface="Arial"/>
            </a:endParaRPr>
          </a:p>
        </p:txBody>
      </p:sp>
      <p:sp>
        <p:nvSpPr>
          <p:cNvPr id="313"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Quand les bêtes de la terre mangeraient-elles les raisins restants que Dieu laisserait sur la terre ?</a:t>
            </a:r>
            <a:endParaRPr b="0" lang="en-US" sz="3200" strike="noStrike" u="none">
              <a:solidFill>
                <a:srgbClr val="ffffff"/>
              </a:solidFill>
              <a:effectLst/>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5"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6"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7"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9"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20"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21"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22"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23"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4"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5"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6"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7"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8"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9"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30"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31"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32"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33"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4"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5"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6"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7"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8"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9"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וְכָל־בֶּהֱמַ֥ת הָאָ֖רֶץ עָלָ֥יו תֶּחֱרָֽף׃</a:t>
            </a:r>
            <a:endParaRPr b="0" lang="en-US" sz="3200" strike="noStrike" u="none">
              <a:solidFill>
                <a:srgbClr val="ffffff"/>
              </a:solidFill>
              <a:effectLst/>
              <a:uFillTx/>
              <a:latin typeface="Arial"/>
            </a:endParaRPr>
          </a:p>
        </p:txBody>
      </p:sp>
      <p:sp>
        <p:nvSpPr>
          <p:cNvPr id="34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bêtes de la terre y passeront l'hiver.</a:t>
            </a:r>
            <a:endParaRPr b="0" lang="en-US" sz="3200" strike="noStrike" u="none">
              <a:solidFill>
                <a:srgbClr val="ffffff"/>
              </a:solidFill>
              <a:effectLst/>
              <a:uFillTx/>
              <a:latin typeface="Arial"/>
            </a:endParaRPr>
          </a:p>
        </p:txBody>
      </p:sp>
      <p:sp>
        <p:nvSpPr>
          <p:cNvPr id="34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 invernarán todas las bestias de la tierra.» </a:t>
            </a:r>
            <a:endParaRPr b="0" lang="en-US" sz="3200" strike="noStrike" u="none">
              <a:solidFill>
                <a:srgbClr val="ffffff"/>
              </a:solidFill>
              <a:effectLst/>
              <a:uFillTx/>
              <a:latin typeface="Arial"/>
            </a:endParaRPr>
          </a:p>
        </p:txBody>
      </p:sp>
      <p:sp>
        <p:nvSpPr>
          <p:cNvPr id="34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all the beasts of the earth will winter on them.  </a:t>
            </a:r>
            <a:endParaRPr b="0" lang="en-US" sz="3200" strike="noStrike" u="none">
              <a:solidFill>
                <a:srgbClr val="ffffff"/>
              </a:solidFill>
              <a:effectLst/>
              <a:uFillTx/>
              <a:latin typeface="Arial"/>
            </a:endParaRPr>
          </a:p>
        </p:txBody>
      </p:sp>
      <p:sp>
        <p:nvSpPr>
          <p:cNvPr id="34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63"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8:22, After looking upward, where will they look to ?  </a:t>
            </a:r>
            <a:endParaRPr b="0" lang="en-US" sz="3200" strike="noStrike" u="none">
              <a:solidFill>
                <a:srgbClr val="ffffff"/>
              </a:solidFill>
              <a:effectLst/>
              <a:uFillTx/>
              <a:latin typeface="Arial"/>
            </a:endParaRPr>
          </a:p>
        </p:txBody>
      </p:sp>
      <p:sp>
        <p:nvSpPr>
          <p:cNvPr id="347"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8:22, Después de levantar el rostro con altivez, ¿hacia dónde mirarán? </a:t>
            </a:r>
            <a:endParaRPr b="0" lang="en-US" sz="3200" strike="noStrike" u="none">
              <a:solidFill>
                <a:srgbClr val="ffffff"/>
              </a:solidFill>
              <a:effectLst/>
              <a:uFillTx/>
              <a:latin typeface="Arial"/>
            </a:endParaRPr>
          </a:p>
        </p:txBody>
      </p:sp>
      <p:sp>
        <p:nvSpPr>
          <p:cNvPr id="348"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8:22, Après avoir regardé vers le haut, où regarderont-ils ?</a:t>
            </a:r>
            <a:endParaRPr b="0" lang="en-US" sz="3200" strike="noStrike" u="none">
              <a:solidFill>
                <a:srgbClr val="ffffff"/>
              </a:solidFill>
              <a:effectLst/>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50"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51"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52"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53"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4"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5"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6"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7"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8"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9"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60"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61"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62"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63"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4"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5"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6"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7"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8"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9"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70"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71"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72"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73"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4"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וְאֶל־אֶ֖רֶץ יַבִּ֑יט</a:t>
            </a:r>
            <a:endParaRPr b="0" lang="en-US" sz="3200" strike="noStrike" u="none">
              <a:solidFill>
                <a:srgbClr val="ffffff"/>
              </a:solidFill>
              <a:effectLst/>
              <a:uFillTx/>
              <a:latin typeface="Arial"/>
            </a:endParaRPr>
          </a:p>
        </p:txBody>
      </p:sp>
      <p:sp>
        <p:nvSpPr>
          <p:cNvPr id="37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il regardera vers la terre,</a:t>
            </a:r>
            <a:endParaRPr b="0" lang="en-US" sz="3200" strike="noStrike" u="none">
              <a:solidFill>
                <a:srgbClr val="ffffff"/>
              </a:solidFill>
              <a:effectLst/>
              <a:uFillTx/>
              <a:latin typeface="Arial"/>
            </a:endParaRPr>
          </a:p>
        </p:txBody>
      </p:sp>
      <p:sp>
        <p:nvSpPr>
          <p:cNvPr id="37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mirarán a la tierra, </a:t>
            </a:r>
            <a:endParaRPr b="0" lang="en-US" sz="3200" strike="noStrike" u="none">
              <a:solidFill>
                <a:srgbClr val="ffffff"/>
              </a:solidFill>
              <a:effectLst/>
              <a:uFillTx/>
              <a:latin typeface="Arial"/>
            </a:endParaRPr>
          </a:p>
        </p:txBody>
      </p:sp>
      <p:sp>
        <p:nvSpPr>
          <p:cNvPr id="37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they will look to the earth,  </a:t>
            </a:r>
            <a:endParaRPr b="0" lang="en-US" sz="3200" strike="noStrike" u="none">
              <a:solidFill>
                <a:srgbClr val="ffffff"/>
              </a:solidFill>
              <a:effectLst/>
              <a:uFillTx/>
              <a:latin typeface="Arial"/>
            </a:endParaRPr>
          </a:p>
        </p:txBody>
      </p:sp>
      <p:sp>
        <p:nvSpPr>
          <p:cNvPr id="37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8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 what two things would happen to the brooks of defense? (2 points)  </a:t>
            </a:r>
            <a:endParaRPr b="0" lang="en-US" sz="3200" strike="noStrike" u="none">
              <a:solidFill>
                <a:srgbClr val="ffffff"/>
              </a:solidFill>
              <a:effectLst/>
              <a:uFillTx/>
              <a:latin typeface="Arial"/>
            </a:endParaRPr>
          </a:p>
        </p:txBody>
      </p:sp>
      <p:sp>
        <p:nvSpPr>
          <p:cNvPr id="382"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¿Qué dos cosas les sucederán a las zanjas, según Isaías 19:6? (2 puntos) </a:t>
            </a:r>
            <a:endParaRPr b="0" lang="en-US" sz="3200" strike="noStrike" u="none">
              <a:solidFill>
                <a:srgbClr val="ffffff"/>
              </a:solidFill>
              <a:effectLst/>
              <a:uFillTx/>
              <a:latin typeface="Arial"/>
            </a:endParaRPr>
          </a:p>
        </p:txBody>
      </p:sp>
      <p:sp>
        <p:nvSpPr>
          <p:cNvPr id="383"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quelles sont les deux choses qui arriveraient aux ruisseaux de défense ? (2 points)</a:t>
            </a:r>
            <a:endParaRPr b="0" lang="en-US" sz="3200" strike="noStrike" u="none">
              <a:solidFill>
                <a:srgbClr val="ffffff"/>
              </a:solidFill>
              <a:effectLst/>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5"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6"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7"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8"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9"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90"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91"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92"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93"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4"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5"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6"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7"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8"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9"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00"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01"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02"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03"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4"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5"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6"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7"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8"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9"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דָּלֲל֥וּ וְחָרְב֖וּ יְאֹרֵ֣י מָצ֑וֹר</a:t>
            </a:r>
            <a:endParaRPr b="0" lang="en-US" sz="3200" strike="noStrike" u="none">
              <a:solidFill>
                <a:srgbClr val="ffffff"/>
              </a:solidFill>
              <a:effectLst/>
              <a:uFillTx/>
              <a:latin typeface="Arial"/>
            </a:endParaRPr>
          </a:p>
        </p:txBody>
      </p:sp>
      <p:sp>
        <p:nvSpPr>
          <p:cNvPr id="41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canaux de l'Égypte seront bas et desséchés,</a:t>
            </a:r>
            <a:endParaRPr b="0" lang="en-US" sz="3200" strike="noStrike" u="none">
              <a:solidFill>
                <a:srgbClr val="ffffff"/>
              </a:solidFill>
              <a:effectLst/>
              <a:uFillTx/>
              <a:latin typeface="Arial"/>
            </a:endParaRPr>
          </a:p>
        </p:txBody>
      </p:sp>
      <p:sp>
        <p:nvSpPr>
          <p:cNvPr id="41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agotarán y secarán las zanjas; </a:t>
            </a:r>
            <a:endParaRPr b="0" lang="en-US" sz="3200" strike="noStrike" u="none">
              <a:solidFill>
                <a:srgbClr val="ffffff"/>
              </a:solidFill>
              <a:effectLst/>
              <a:uFillTx/>
              <a:latin typeface="Arial"/>
            </a:endParaRPr>
          </a:p>
        </p:txBody>
      </p:sp>
      <p:sp>
        <p:nvSpPr>
          <p:cNvPr id="41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brooks of defense will be emptied and dried up;  </a:t>
            </a:r>
            <a:endParaRPr b="0" lang="en-US" sz="3200" strike="noStrike" u="none">
              <a:solidFill>
                <a:srgbClr val="ffffff"/>
              </a:solidFill>
              <a:effectLst/>
              <a:uFillTx/>
              <a:latin typeface="Arial"/>
            </a:endParaRPr>
          </a:p>
        </p:txBody>
      </p:sp>
      <p:sp>
        <p:nvSpPr>
          <p:cNvPr id="41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19:6,what two types of plants will wither? (2 points)  </a:t>
            </a:r>
            <a:endParaRPr b="0" lang="en-US" sz="3200" strike="noStrike" u="none">
              <a:solidFill>
                <a:srgbClr val="ffffff"/>
              </a:solidFill>
              <a:effectLst/>
              <a:uFillTx/>
              <a:latin typeface="Arial"/>
            </a:endParaRPr>
          </a:p>
        </p:txBody>
      </p:sp>
      <p:sp>
        <p:nvSpPr>
          <p:cNvPr id="417"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19:6, ¿cuáles dos tipos de plantas se marchitarán? (2 puntos) </a:t>
            </a:r>
            <a:endParaRPr b="0" lang="en-US" sz="3200" strike="noStrike" u="none">
              <a:solidFill>
                <a:srgbClr val="ffffff"/>
              </a:solidFill>
              <a:effectLst/>
              <a:uFillTx/>
              <a:latin typeface="Arial"/>
            </a:endParaRPr>
          </a:p>
        </p:txBody>
      </p:sp>
      <p:sp>
        <p:nvSpPr>
          <p:cNvPr id="418"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19:6, quels sont les deux types de plantes qui se faneront ? (2 points)</a:t>
            </a:r>
            <a:endParaRPr b="0" lang="en-US" sz="3200" strike="noStrike" u="none">
              <a:solidFill>
                <a:srgbClr val="ffffff"/>
              </a:solidFill>
              <a:effectLst/>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20"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21"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22"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23"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4"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5"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6"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7"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8"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9"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30"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31"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32"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33"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4"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5"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6"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7"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8"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9"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40"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41"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42"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43"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4"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קָנֶ֥ה וָס֖וּף קָמֵֽלוּ׃</a:t>
            </a:r>
            <a:endParaRPr b="0" lang="en-US" sz="3200" strike="noStrike" u="none">
              <a:solidFill>
                <a:srgbClr val="ffffff"/>
              </a:solidFill>
              <a:effectLst/>
              <a:uFillTx/>
              <a:latin typeface="Arial"/>
            </a:endParaRPr>
          </a:p>
        </p:txBody>
      </p:sp>
      <p:sp>
        <p:nvSpPr>
          <p:cNvPr id="44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joncs et les roseaux se flétriront.</a:t>
            </a:r>
            <a:endParaRPr b="0" lang="en-US" sz="3200" strike="noStrike" u="none">
              <a:solidFill>
                <a:srgbClr val="ffffff"/>
              </a:solidFill>
              <a:effectLst/>
              <a:uFillTx/>
              <a:latin typeface="Arial"/>
            </a:endParaRPr>
          </a:p>
        </p:txBody>
      </p:sp>
      <p:sp>
        <p:nvSpPr>
          <p:cNvPr id="44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caña y el junco serán cortados. </a:t>
            </a:r>
            <a:endParaRPr b="0" lang="en-US" sz="3200" strike="noStrike" u="none">
              <a:solidFill>
                <a:srgbClr val="ffffff"/>
              </a:solidFill>
              <a:effectLst/>
              <a:uFillTx/>
              <a:latin typeface="Arial"/>
            </a:endParaRPr>
          </a:p>
        </p:txBody>
      </p:sp>
      <p:sp>
        <p:nvSpPr>
          <p:cNvPr id="44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reeds and rushes will wither.  </a:t>
            </a:r>
            <a:endParaRPr b="0" lang="en-US" sz="3200" strike="noStrike" u="none">
              <a:solidFill>
                <a:srgbClr val="ffffff"/>
              </a:solidFill>
              <a:effectLst/>
              <a:uFillTx/>
              <a:latin typeface="Arial"/>
            </a:endParaRPr>
          </a:p>
        </p:txBody>
      </p:sp>
      <p:sp>
        <p:nvSpPr>
          <p:cNvPr id="44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5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Fill in the blank: Should not a ________ seek their ________? Should they ____________ the______________ on behalf of the ____________________?  </a:t>
            </a:r>
            <a:endParaRPr b="0" lang="en-US" sz="3200" strike="noStrike" u="none">
              <a:solidFill>
                <a:srgbClr val="ffffff"/>
              </a:solidFill>
              <a:effectLst/>
              <a:uFillTx/>
              <a:latin typeface="Arial"/>
            </a:endParaRPr>
          </a:p>
        </p:txBody>
      </p:sp>
      <p:sp>
        <p:nvSpPr>
          <p:cNvPr id="452"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completa el espacio en blanco: ¿No consultará el _____ a su ____? ¿__________ a los _______ por los _____? </a:t>
            </a:r>
            <a:endParaRPr b="0" lang="en-US" sz="3200" strike="noStrike" u="none">
              <a:solidFill>
                <a:srgbClr val="ffffff"/>
              </a:solidFill>
              <a:effectLst/>
              <a:uFillTx/>
              <a:latin typeface="Arial"/>
            </a:endParaRPr>
          </a:p>
        </p:txBody>
      </p:sp>
      <p:sp>
        <p:nvSpPr>
          <p:cNvPr id="453"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8:19, remplissez le blanc: Un _______ ne consultera-t-il pas son ____? S'_________-t-il aux _____ en faveur des _____?</a:t>
            </a:r>
            <a:endParaRPr b="0" lang="en-US" sz="3200" strike="noStrike" u="none">
              <a:solidFill>
                <a:srgbClr val="ffffff"/>
              </a:solidFill>
              <a:effectLst/>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5"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6"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7"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8"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9"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60"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61"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62"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63"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4"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5"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6"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7"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8"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9"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70"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71"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72"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73"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4"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5"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6"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7"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8"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9"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הֲלוֹא־עַם֙ אֶל־אֱלֹהָ֣יו יִדְרֹ֔שׁ בְּעַ֥ד הַחַיִּ֖ים אֶל־הַמֵּתִֽים׃</a:t>
            </a:r>
            <a:endParaRPr b="0" lang="en-US" sz="3200" strike="noStrike" u="none">
              <a:solidFill>
                <a:srgbClr val="ffffff"/>
              </a:solidFill>
              <a:effectLst/>
              <a:uFillTx/>
              <a:latin typeface="Arial"/>
            </a:endParaRPr>
          </a:p>
        </p:txBody>
      </p:sp>
      <p:sp>
        <p:nvSpPr>
          <p:cNvPr id="48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Répondez: Un peuple ne consultera-t-il pas son Dieu? S'adressera-t-il aux morts en faveur des vivants?</a:t>
            </a:r>
            <a:endParaRPr b="0" lang="en-US" sz="3200" strike="noStrike" u="none">
              <a:solidFill>
                <a:srgbClr val="ffffff"/>
              </a:solidFill>
              <a:effectLst/>
              <a:uFillTx/>
              <a:latin typeface="Arial"/>
            </a:endParaRPr>
          </a:p>
        </p:txBody>
      </p:sp>
      <p:sp>
        <p:nvSpPr>
          <p:cNvPr id="48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responded: “¿No consultará el pueblo a su Dios? ¿Consultará a los muertos por los vivos?” </a:t>
            </a:r>
            <a:endParaRPr b="0" lang="en-US" sz="3200" strike="noStrike" u="none">
              <a:solidFill>
                <a:srgbClr val="ffffff"/>
              </a:solidFill>
              <a:effectLst/>
              <a:uFillTx/>
              <a:latin typeface="Arial"/>
            </a:endParaRPr>
          </a:p>
        </p:txBody>
      </p:sp>
      <p:sp>
        <p:nvSpPr>
          <p:cNvPr id="48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should not a people seek their God? Should they seek the dead on behalf of the living?  </a:t>
            </a:r>
            <a:endParaRPr b="0" lang="en-US" sz="3200" strike="noStrike" u="none">
              <a:solidFill>
                <a:srgbClr val="ffffff"/>
              </a:solidFill>
              <a:effectLst/>
              <a:uFillTx/>
              <a:latin typeface="Arial"/>
            </a:endParaRPr>
          </a:p>
        </p:txBody>
      </p:sp>
      <p:sp>
        <p:nvSpPr>
          <p:cNvPr id="48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how will those who work in fine flax And those who weave fine fabric feel?  </a:t>
            </a:r>
            <a:endParaRPr b="0" lang="en-US" sz="3200" strike="noStrike" u="none">
              <a:solidFill>
                <a:srgbClr val="ffffff"/>
              </a:solidFill>
              <a:effectLst/>
              <a:uFillTx/>
              <a:latin typeface="Arial"/>
            </a:endParaRPr>
          </a:p>
        </p:txBody>
      </p:sp>
      <p:sp>
        <p:nvSpPr>
          <p:cNvPr id="487"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¿cómo se sentirán los que trabajan el lino fino y los que tejen redes? </a:t>
            </a:r>
            <a:endParaRPr b="0" lang="en-US" sz="3200" strike="noStrike" u="none">
              <a:solidFill>
                <a:srgbClr val="ffffff"/>
              </a:solidFill>
              <a:effectLst/>
              <a:uFillTx/>
              <a:latin typeface="Arial"/>
            </a:endParaRPr>
          </a:p>
        </p:txBody>
      </p:sp>
      <p:sp>
        <p:nvSpPr>
          <p:cNvPr id="488"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que ressentiront ceux qui travaillent le lin fin et ceux qui tissent des étoffes fines ?</a:t>
            </a:r>
            <a:endParaRPr b="0" lang="en-US" sz="3200" strike="noStrike" u="none">
              <a:solidFill>
                <a:srgbClr val="ffffff"/>
              </a:solidFill>
              <a:effectLst/>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90"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91"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92"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93"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4"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5"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6"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7"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8"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9"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00"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01"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02"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03"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4"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5"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6"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7"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8"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9"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10"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11"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12"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13"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4"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וּבֹ֛שׁוּ</a:t>
            </a:r>
            <a:endParaRPr b="0" lang="en-US" sz="3200" strike="noStrike" u="none">
              <a:solidFill>
                <a:srgbClr val="ffffff"/>
              </a:solidFill>
              <a:effectLst/>
              <a:uFillTx/>
              <a:latin typeface="Arial"/>
            </a:endParaRPr>
          </a:p>
        </p:txBody>
      </p:sp>
      <p:sp>
        <p:nvSpPr>
          <p:cNvPr id="51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confus.</a:t>
            </a:r>
            <a:endParaRPr b="0" lang="en-US" sz="3200" strike="noStrike" u="none">
              <a:solidFill>
                <a:srgbClr val="ffffff"/>
              </a:solidFill>
              <a:effectLst/>
              <a:uFillTx/>
              <a:latin typeface="Arial"/>
            </a:endParaRPr>
          </a:p>
        </p:txBody>
      </p:sp>
      <p:sp>
        <p:nvSpPr>
          <p:cNvPr id="51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confundidos, </a:t>
            </a:r>
            <a:endParaRPr b="0" lang="en-US" sz="3200" strike="noStrike" u="none">
              <a:solidFill>
                <a:srgbClr val="ffffff"/>
              </a:solidFill>
              <a:effectLst/>
              <a:uFillTx/>
              <a:latin typeface="Arial"/>
            </a:endParaRPr>
          </a:p>
        </p:txBody>
      </p:sp>
      <p:sp>
        <p:nvSpPr>
          <p:cNvPr id="51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ashamed;  </a:t>
            </a:r>
            <a:endParaRPr b="0" lang="en-US" sz="3200" strike="noStrike" u="none">
              <a:solidFill>
                <a:srgbClr val="ffffff"/>
              </a:solidFill>
              <a:effectLst/>
              <a:uFillTx/>
              <a:latin typeface="Arial"/>
            </a:endParaRPr>
          </a:p>
        </p:txBody>
      </p:sp>
      <p:sp>
        <p:nvSpPr>
          <p:cNvPr id="51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2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9:5, what will happen to every warrior sandal and garments rolled in blood ?  </a:t>
            </a:r>
            <a:endParaRPr b="0" lang="en-US" sz="3200" strike="noStrike" u="none">
              <a:solidFill>
                <a:srgbClr val="ffffff"/>
              </a:solidFill>
              <a:effectLst/>
              <a:uFillTx/>
              <a:latin typeface="Arial"/>
            </a:endParaRPr>
          </a:p>
        </p:txBody>
      </p:sp>
      <p:sp>
        <p:nvSpPr>
          <p:cNvPr id="522"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9:5, ¿qué pasará con todo el calzado y el manto de guerrero revolcado en sangre? </a:t>
            </a:r>
            <a:endParaRPr b="0" lang="en-US" sz="3200" strike="noStrike" u="none">
              <a:solidFill>
                <a:srgbClr val="ffffff"/>
              </a:solidFill>
              <a:effectLst/>
              <a:uFillTx/>
              <a:latin typeface="Arial"/>
            </a:endParaRPr>
          </a:p>
        </p:txBody>
      </p:sp>
      <p:sp>
        <p:nvSpPr>
          <p:cNvPr id="523"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9:4 (Anglais Ésaïe 9:5), qu'arrivera-t-il à chaque sandale et à chaque vêtement de guerrier roulés dans le sang ?</a:t>
            </a:r>
            <a:endParaRPr b="0" lang="en-US" sz="3200" strike="noStrike" u="none">
              <a:solidFill>
                <a:srgbClr val="ffffff"/>
              </a:solidFill>
              <a:effectLst/>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5"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6"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7"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8"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9"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30"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31"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32"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33"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4"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5"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6"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7"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8"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9"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40"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41"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42"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43"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4"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5"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6"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7"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8"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9"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וְהָיְתָ֥ה לִשְׂרֵפָ֖ה מַאֲכֹ֥לֶת אֵֽשׁ׃</a:t>
            </a:r>
            <a:endParaRPr b="0" lang="en-US" sz="3200" strike="noStrike" u="none">
              <a:solidFill>
                <a:srgbClr val="ffffff"/>
              </a:solidFill>
              <a:effectLst/>
              <a:uFillTx/>
              <a:latin typeface="Arial"/>
            </a:endParaRPr>
          </a:p>
        </p:txBody>
      </p:sp>
      <p:sp>
        <p:nvSpPr>
          <p:cNvPr id="55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Seront livrés aux flammes, Pour être dévorés par le feu.</a:t>
            </a:r>
            <a:endParaRPr b="0" lang="en-US" sz="3200" strike="noStrike" u="none">
              <a:solidFill>
                <a:srgbClr val="ffffff"/>
              </a:solidFill>
              <a:effectLst/>
              <a:uFillTx/>
              <a:latin typeface="Arial"/>
            </a:endParaRPr>
          </a:p>
        </p:txBody>
      </p:sp>
      <p:sp>
        <p:nvSpPr>
          <p:cNvPr id="55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quemados, serán pasto del fuego. </a:t>
            </a:r>
            <a:endParaRPr b="0" lang="en-US" sz="3200" strike="noStrike" u="none">
              <a:solidFill>
                <a:srgbClr val="ffffff"/>
              </a:solidFill>
              <a:effectLst/>
              <a:uFillTx/>
              <a:latin typeface="Arial"/>
            </a:endParaRPr>
          </a:p>
        </p:txBody>
      </p:sp>
      <p:sp>
        <p:nvSpPr>
          <p:cNvPr id="55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used for burning and fuel of fire.  </a:t>
            </a:r>
            <a:endParaRPr b="0" lang="en-US" sz="3200" strike="noStrike" u="none">
              <a:solidFill>
                <a:srgbClr val="ffffff"/>
              </a:solidFill>
              <a:effectLst/>
              <a:uFillTx/>
              <a:latin typeface="Arial"/>
            </a:endParaRPr>
          </a:p>
        </p:txBody>
      </p:sp>
      <p:sp>
        <p:nvSpPr>
          <p:cNvPr id="55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When this nation blows a trumpet, how does this affect all the inhabitants of the world?  </a:t>
            </a:r>
            <a:endParaRPr b="0" lang="en-US" sz="3200" strike="noStrike" u="none">
              <a:solidFill>
                <a:srgbClr val="ffffff"/>
              </a:solidFill>
              <a:effectLst/>
              <a:uFillTx/>
              <a:latin typeface="Arial"/>
            </a:endParaRPr>
          </a:p>
        </p:txBody>
      </p:sp>
      <p:sp>
        <p:nvSpPr>
          <p:cNvPr id="557"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Cuando esta nación toca una trompeta, ¿cómo afecta esto a todos los habitantes del mundo? </a:t>
            </a:r>
            <a:endParaRPr b="0" lang="en-US" sz="3200" strike="noStrike" u="none">
              <a:solidFill>
                <a:srgbClr val="ffffff"/>
              </a:solidFill>
              <a:effectLst/>
              <a:uFillTx/>
              <a:latin typeface="Arial"/>
            </a:endParaRPr>
          </a:p>
        </p:txBody>
      </p:sp>
      <p:sp>
        <p:nvSpPr>
          <p:cNvPr id="558"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lorsque cette nation sonnera de la trompette, quel effet cela aura-t-il sur tous les habitants du monde ?</a:t>
            </a:r>
            <a:endParaRPr b="0" lang="en-US" sz="3200" strike="noStrike" u="none">
              <a:solidFill>
                <a:srgbClr val="ffffff"/>
              </a:solidFill>
              <a:effectLst/>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60"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61"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62"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63"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4"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5"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6"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7"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8"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9"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70"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71"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72"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73"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4"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5"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6"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7"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8"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9"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80"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81"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82"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83"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4"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תִּשְׁמָֽעוּ׃ ס</a:t>
            </a:r>
            <a:endParaRPr b="0" lang="en-US" sz="3200" strike="noStrike" u="none">
              <a:solidFill>
                <a:srgbClr val="ffffff"/>
              </a:solidFill>
              <a:effectLst/>
              <a:uFillTx/>
              <a:latin typeface="Arial"/>
            </a:endParaRPr>
          </a:p>
        </p:txBody>
      </p:sp>
      <p:sp>
        <p:nvSpPr>
          <p:cNvPr id="58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Écoutez</a:t>
            </a:r>
            <a:endParaRPr b="0" lang="en-US" sz="3200" strike="noStrike" u="none">
              <a:solidFill>
                <a:srgbClr val="ffffff"/>
              </a:solidFill>
              <a:effectLst/>
              <a:uFillTx/>
              <a:latin typeface="Arial"/>
            </a:endParaRPr>
          </a:p>
        </p:txBody>
      </p:sp>
      <p:sp>
        <p:nvSpPr>
          <p:cNvPr id="58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escuchad, </a:t>
            </a:r>
            <a:endParaRPr b="0" lang="en-US" sz="3200" strike="noStrike" u="none">
              <a:solidFill>
                <a:srgbClr val="ffffff"/>
              </a:solidFill>
              <a:effectLst/>
              <a:uFillTx/>
              <a:latin typeface="Arial"/>
            </a:endParaRPr>
          </a:p>
        </p:txBody>
      </p:sp>
      <p:sp>
        <p:nvSpPr>
          <p:cNvPr id="58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hear it.  </a:t>
            </a:r>
            <a:endParaRPr b="0" lang="en-US" sz="3200" strike="noStrike" u="none">
              <a:solidFill>
                <a:srgbClr val="ffffff"/>
              </a:solidFill>
              <a:effectLst/>
              <a:uFillTx/>
              <a:latin typeface="Arial"/>
            </a:endParaRPr>
          </a:p>
        </p:txBody>
      </p:sp>
      <p:sp>
        <p:nvSpPr>
          <p:cNvPr id="58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9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When was the land of Zebulun and Naphtali lightly esteemed ?  </a:t>
            </a:r>
            <a:endParaRPr b="0" lang="en-US" sz="3200" strike="noStrike" u="none">
              <a:solidFill>
                <a:srgbClr val="ffffff"/>
              </a:solidFill>
              <a:effectLst/>
              <a:uFillTx/>
              <a:latin typeface="Arial"/>
            </a:endParaRPr>
          </a:p>
        </p:txBody>
      </p:sp>
      <p:sp>
        <p:nvSpPr>
          <p:cNvPr id="592"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¿cómo fue la aflicción que vino la primera vez a la tierra de Zabulón y de Neftalí? </a:t>
            </a:r>
            <a:endParaRPr b="0" lang="en-US" sz="3200" strike="noStrike" u="none">
              <a:solidFill>
                <a:srgbClr val="ffffff"/>
              </a:solidFill>
              <a:effectLst/>
              <a:uFillTx/>
              <a:latin typeface="Arial"/>
            </a:endParaRPr>
          </a:p>
        </p:txBody>
      </p:sp>
      <p:sp>
        <p:nvSpPr>
          <p:cNvPr id="593"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comment Zébulin et Nephtali sont-ils décrits aujourd'hui et dans le passé ??</a:t>
            </a:r>
            <a:endParaRPr b="0" lang="en-US" sz="3200" strike="noStrike" u="none">
              <a:solidFill>
                <a:srgbClr val="ffffff"/>
              </a:solidFill>
              <a:effectLst/>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5"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6"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7"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8"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9"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00"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01"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02"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03"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4"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5"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6"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7"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8"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9"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10"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11"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12"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13"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4"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5"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6"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7"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8"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9"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כָּעֵ֣ת הָרִאשׁ֗וֹן הֵקַ֞ל</a:t>
            </a:r>
            <a:endParaRPr b="0" lang="en-US" sz="3200" strike="noStrike" u="none">
              <a:solidFill>
                <a:srgbClr val="ffffff"/>
              </a:solidFill>
              <a:effectLst/>
              <a:uFillTx/>
              <a:latin typeface="Arial"/>
            </a:endParaRPr>
          </a:p>
        </p:txBody>
      </p:sp>
      <p:sp>
        <p:nvSpPr>
          <p:cNvPr id="62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où il y a maintenant des angoisses: Si les temps passés ont couvert d'opprobre</a:t>
            </a:r>
            <a:endParaRPr b="0" lang="en-US" sz="3200" strike="noStrike" u="none">
              <a:solidFill>
                <a:srgbClr val="ffffff"/>
              </a:solidFill>
              <a:effectLst/>
              <a:uFillTx/>
              <a:latin typeface="Arial"/>
            </a:endParaRPr>
          </a:p>
        </p:txBody>
      </p:sp>
      <p:sp>
        <p:nvSpPr>
          <p:cNvPr id="62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tal como la aflicción que le vino en el tiempo en que livianamente tocaron la primera vez </a:t>
            </a:r>
            <a:endParaRPr b="0" lang="en-US" sz="3200" strike="noStrike" u="none">
              <a:solidFill>
                <a:srgbClr val="ffffff"/>
              </a:solidFill>
              <a:effectLst/>
              <a:uFillTx/>
              <a:latin typeface="Arial"/>
            </a:endParaRPr>
          </a:p>
        </p:txBody>
      </p:sp>
      <p:sp>
        <p:nvSpPr>
          <p:cNvPr id="62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when at first He lightly esteemed  </a:t>
            </a:r>
            <a:endParaRPr b="0" lang="en-US" sz="3200" strike="noStrike" u="none">
              <a:solidFill>
                <a:srgbClr val="ffffff"/>
              </a:solidFill>
              <a:effectLst/>
              <a:uFillTx/>
              <a:latin typeface="Arial"/>
            </a:endParaRPr>
          </a:p>
        </p:txBody>
      </p:sp>
      <p:sp>
        <p:nvSpPr>
          <p:cNvPr id="62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9:7, with what 2 things will the kingdom be established ?  </a:t>
            </a:r>
            <a:endParaRPr b="0" lang="en-US" sz="3200" strike="noStrike" u="none">
              <a:solidFill>
                <a:srgbClr val="ffffff"/>
              </a:solidFill>
              <a:effectLst/>
              <a:uFillTx/>
              <a:latin typeface="Arial"/>
            </a:endParaRPr>
          </a:p>
        </p:txBody>
      </p:sp>
      <p:sp>
        <p:nvSpPr>
          <p:cNvPr id="627"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9:7, ¿con qué dos cosas se dispondrá y confirmará el reino? </a:t>
            </a:r>
            <a:endParaRPr b="0" lang="en-US" sz="3200" strike="noStrike" u="none">
              <a:solidFill>
                <a:srgbClr val="ffffff"/>
              </a:solidFill>
              <a:effectLst/>
              <a:uFillTx/>
              <a:latin typeface="Arial"/>
            </a:endParaRPr>
          </a:p>
        </p:txBody>
      </p:sp>
      <p:sp>
        <p:nvSpPr>
          <p:cNvPr id="628"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9:6 (Anglais Ésaïe 9:7), avec quelles 2 choses le royaume sera-t-il établi ?</a:t>
            </a:r>
            <a:endParaRPr b="0" lang="en-US" sz="3200" strike="noStrike" u="none">
              <a:solidFill>
                <a:srgbClr val="ffffff"/>
              </a:solidFill>
              <a:effectLst/>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30"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31"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32"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33"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4"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5"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6"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7"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8"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9"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40"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41"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42"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43"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4"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5"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6"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7"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8"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9"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50"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51"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52"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53"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4"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לְהָכִ֤ין אֹתָהּ֙ וּֽלְסַעֲדָ֔הּ בְּמִשְׁפָּ֖ט</a:t>
            </a:r>
            <a:endParaRPr b="0" lang="en-US" sz="3200" strike="noStrike" u="none">
              <a:solidFill>
                <a:srgbClr val="ffffff"/>
              </a:solidFill>
              <a:effectLst/>
              <a:uFillTx/>
              <a:latin typeface="Arial"/>
            </a:endParaRPr>
          </a:p>
        </p:txBody>
      </p:sp>
      <p:sp>
        <p:nvSpPr>
          <p:cNvPr id="65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L'affermir et le soutenir par le droit et par la justice,</a:t>
            </a:r>
            <a:endParaRPr b="0" lang="en-US" sz="3200" strike="noStrike" u="none">
              <a:solidFill>
                <a:srgbClr val="ffffff"/>
              </a:solidFill>
              <a:effectLst/>
              <a:uFillTx/>
              <a:latin typeface="Arial"/>
            </a:endParaRPr>
          </a:p>
        </p:txBody>
      </p:sp>
      <p:sp>
        <p:nvSpPr>
          <p:cNvPr id="65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disponiéndolo y confirmándolo en juicio y en justicia </a:t>
            </a:r>
            <a:endParaRPr b="0" lang="en-US" sz="3200" strike="noStrike" u="none">
              <a:solidFill>
                <a:srgbClr val="ffffff"/>
              </a:solidFill>
              <a:effectLst/>
              <a:uFillTx/>
              <a:latin typeface="Arial"/>
            </a:endParaRPr>
          </a:p>
        </p:txBody>
      </p:sp>
      <p:sp>
        <p:nvSpPr>
          <p:cNvPr id="65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order it and establish it with judgment and justice  </a:t>
            </a:r>
            <a:endParaRPr b="0" lang="en-US" sz="3200" strike="noStrike" u="none">
              <a:solidFill>
                <a:srgbClr val="ffffff"/>
              </a:solidFill>
              <a:effectLst/>
              <a:uFillTx/>
              <a:latin typeface="Arial"/>
            </a:endParaRPr>
          </a:p>
        </p:txBody>
      </p:sp>
      <p:sp>
        <p:nvSpPr>
          <p:cNvPr id="65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6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who is told to go to a nation tall and smooth of skin?  </a:t>
            </a:r>
            <a:endParaRPr b="0" lang="en-US" sz="3200" strike="noStrike" u="none">
              <a:solidFill>
                <a:srgbClr val="ffffff"/>
              </a:solidFill>
              <a:effectLst/>
              <a:uFillTx/>
              <a:latin typeface="Arial"/>
            </a:endParaRPr>
          </a:p>
        </p:txBody>
      </p:sp>
      <p:sp>
        <p:nvSpPr>
          <p:cNvPr id="662"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¿a quién se le dice que vaya a la nación de elevada estatura y piel brillante? </a:t>
            </a:r>
            <a:endParaRPr b="0" lang="en-US" sz="3200" strike="noStrike" u="none">
              <a:solidFill>
                <a:srgbClr val="ffffff"/>
              </a:solidFill>
              <a:effectLst/>
              <a:uFillTx/>
              <a:latin typeface="Arial"/>
            </a:endParaRPr>
          </a:p>
        </p:txBody>
      </p:sp>
      <p:sp>
        <p:nvSpPr>
          <p:cNvPr id="663"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à qui est-il demandé d’aller vers une nation grande et à la peau lisse ?</a:t>
            </a:r>
            <a:endParaRPr b="0" lang="en-US" sz="3200" strike="noStrike" u="none">
              <a:solidFill>
                <a:srgbClr val="ffffff"/>
              </a:solidFill>
              <a:effectLst/>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5"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6"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7"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8"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9"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70"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71"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72"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73"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4"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5"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6"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7"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8"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9"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80"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81"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82"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83"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4"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5"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6"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7"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8"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9"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לְכ֣וּ׀ מַלְאָכִ֣ים קַלִּ֗ים</a:t>
            </a:r>
            <a:endParaRPr b="0" lang="en-US" sz="3200" strike="noStrike" u="none">
              <a:solidFill>
                <a:srgbClr val="ffffff"/>
              </a:solidFill>
              <a:effectLst/>
              <a:uFillTx/>
              <a:latin typeface="Arial"/>
            </a:endParaRPr>
          </a:p>
        </p:txBody>
      </p:sp>
      <p:sp>
        <p:nvSpPr>
          <p:cNvPr id="69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Allez, messagers rapides, vers</a:t>
            </a:r>
            <a:endParaRPr b="0" lang="en-US" sz="3200" strike="noStrike" u="none">
              <a:solidFill>
                <a:srgbClr val="ffffff"/>
              </a:solidFill>
              <a:effectLst/>
              <a:uFillTx/>
              <a:latin typeface="Arial"/>
            </a:endParaRPr>
          </a:p>
        </p:txBody>
      </p:sp>
      <p:sp>
        <p:nvSpPr>
          <p:cNvPr id="69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Id, mensajeros veloces, </a:t>
            </a:r>
            <a:endParaRPr b="0" lang="en-US" sz="3200" strike="noStrike" u="none">
              <a:solidFill>
                <a:srgbClr val="ffffff"/>
              </a:solidFill>
              <a:effectLst/>
              <a:uFillTx/>
              <a:latin typeface="Arial"/>
            </a:endParaRPr>
          </a:p>
        </p:txBody>
      </p:sp>
      <p:sp>
        <p:nvSpPr>
          <p:cNvPr id="69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saying, "Go, swift messengers,  </a:t>
            </a:r>
            <a:endParaRPr b="0" lang="en-US" sz="3200" strike="noStrike" u="none">
              <a:solidFill>
                <a:srgbClr val="ffffff"/>
              </a:solidFill>
              <a:effectLst/>
              <a:uFillTx/>
              <a:latin typeface="Arial"/>
            </a:endParaRPr>
          </a:p>
        </p:txBody>
      </p:sp>
      <p:sp>
        <p:nvSpPr>
          <p:cNvPr id="69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18:4, the Lord said he would look from His dwelling place like two different things. What is the second thing this would be like?  </a:t>
            </a:r>
            <a:endParaRPr b="0" lang="en-US" sz="3200" strike="noStrike" u="none">
              <a:solidFill>
                <a:srgbClr val="ffffff"/>
              </a:solidFill>
              <a:effectLst/>
              <a:uFillTx/>
              <a:latin typeface="Arial"/>
            </a:endParaRPr>
          </a:p>
        </p:txBody>
      </p:sp>
      <p:sp>
        <p:nvSpPr>
          <p:cNvPr id="67"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18:4, el Señor dijo que desde su morada se vería de dos maneras diferentes. ¿Cuál sería la segunda? </a:t>
            </a:r>
            <a:endParaRPr b="0" lang="en-US" sz="3200" strike="noStrike" u="none">
              <a:solidFill>
                <a:srgbClr val="ffffff"/>
              </a:solidFill>
              <a:effectLst/>
              <a:uFillTx/>
              <a:latin typeface="Arial"/>
            </a:endParaRPr>
          </a:p>
        </p:txBody>
      </p:sp>
      <p:sp>
        <p:nvSpPr>
          <p:cNvPr id="68"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18:4, le Seigneur a dit qu'il observerait, depuis sa demeure, deux choses différentes. À quoi ressemblerait la deuxième chose ?</a:t>
            </a:r>
            <a:endParaRPr b="0" lang="en-US" sz="3200" strike="noStrike" u="none">
              <a:solidFill>
                <a:srgbClr val="ffffff"/>
              </a:solidFill>
              <a:effectLst/>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1"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2"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4"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5"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6"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8"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9"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0"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2"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3"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4"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6"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7"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0"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1"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4"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medium-sized region's inhabitants will fight against each other that is bigger than a neighborhood and smaller than a kingdom?  </a:t>
            </a:r>
            <a:endParaRPr b="0" lang="en-US" sz="3200" strike="noStrike" u="none">
              <a:solidFill>
                <a:srgbClr val="ffffff"/>
              </a:solidFill>
              <a:effectLst/>
              <a:uFillTx/>
              <a:latin typeface="Arial"/>
            </a:endParaRPr>
          </a:p>
        </p:txBody>
      </p:sp>
      <p:sp>
        <p:nvSpPr>
          <p:cNvPr id="697"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¿los habitantes de qué región de tamaño mediano pelearán entre sí, siendo más grande que un barrio y más pequeña que un reino? </a:t>
            </a:r>
            <a:endParaRPr b="0" lang="en-US" sz="3200" strike="noStrike" u="none">
              <a:solidFill>
                <a:srgbClr val="ffffff"/>
              </a:solidFill>
              <a:effectLst/>
              <a:uFillTx/>
              <a:latin typeface="Arial"/>
            </a:endParaRPr>
          </a:p>
        </p:txBody>
      </p:sp>
      <p:sp>
        <p:nvSpPr>
          <p:cNvPr id="698"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quels habitants d'une région de taille moyenne se battront les uns contre les autres, plus grande qu'un quartier et plus petite qu'un royaume ?</a:t>
            </a:r>
            <a:endParaRPr b="0" lang="en-US" sz="3200" strike="noStrike" u="none">
              <a:solidFill>
                <a:srgbClr val="ffffff"/>
              </a:solidFill>
              <a:effectLst/>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00"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01"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02"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03"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4"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5"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6"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7"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8"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9"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10"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11"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12"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13"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4"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5"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6"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7"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8"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9"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20"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21"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22"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23"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4"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עִ֣יר בְּעִ֔יר</a:t>
            </a:r>
            <a:endParaRPr b="0" lang="en-US" sz="3200" strike="noStrike" u="none">
              <a:solidFill>
                <a:srgbClr val="ffffff"/>
              </a:solidFill>
              <a:effectLst/>
              <a:uFillTx/>
              <a:latin typeface="Arial"/>
            </a:endParaRPr>
          </a:p>
        </p:txBody>
      </p:sp>
      <p:sp>
        <p:nvSpPr>
          <p:cNvPr id="72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Ville contre ville,</a:t>
            </a:r>
            <a:endParaRPr b="0" lang="en-US" sz="3200" strike="noStrike" u="none">
              <a:solidFill>
                <a:srgbClr val="ffffff"/>
              </a:solidFill>
              <a:effectLst/>
              <a:uFillTx/>
              <a:latin typeface="Arial"/>
            </a:endParaRPr>
          </a:p>
        </p:txBody>
      </p:sp>
      <p:sp>
        <p:nvSpPr>
          <p:cNvPr id="72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ciudad contra ciudad </a:t>
            </a:r>
            <a:endParaRPr b="0" lang="en-US" sz="3200" strike="noStrike" u="none">
              <a:solidFill>
                <a:srgbClr val="ffffff"/>
              </a:solidFill>
              <a:effectLst/>
              <a:uFillTx/>
              <a:latin typeface="Arial"/>
            </a:endParaRPr>
          </a:p>
        </p:txBody>
      </p:sp>
      <p:sp>
        <p:nvSpPr>
          <p:cNvPr id="72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City against city,  </a:t>
            </a:r>
            <a:endParaRPr b="0" lang="en-US" sz="3200" strike="noStrike" u="none">
              <a:solidFill>
                <a:srgbClr val="ffffff"/>
              </a:solidFill>
              <a:effectLst/>
              <a:uFillTx/>
              <a:latin typeface="Arial"/>
            </a:endParaRPr>
          </a:p>
        </p:txBody>
      </p:sp>
      <p:sp>
        <p:nvSpPr>
          <p:cNvPr id="72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3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swift messengers is told to go to a people that is described as what from their beginning onward?  </a:t>
            </a:r>
            <a:endParaRPr b="0" lang="en-US" sz="3200" strike="noStrike" u="none">
              <a:solidFill>
                <a:srgbClr val="ffffff"/>
              </a:solidFill>
              <a:effectLst/>
              <a:uFillTx/>
              <a:latin typeface="Arial"/>
            </a:endParaRPr>
          </a:p>
        </p:txBody>
      </p:sp>
      <p:sp>
        <p:nvSpPr>
          <p:cNvPr id="732"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¿cómo se describe al pueblo al que deben ir los mensajeros veloces? </a:t>
            </a:r>
            <a:endParaRPr b="0" lang="en-US" sz="3200" strike="noStrike" u="none">
              <a:solidFill>
                <a:srgbClr val="ffffff"/>
              </a:solidFill>
              <a:effectLst/>
              <a:uFillTx/>
              <a:latin typeface="Arial"/>
            </a:endParaRPr>
          </a:p>
        </p:txBody>
      </p:sp>
      <p:sp>
        <p:nvSpPr>
          <p:cNvPr id="733"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des messagers rapides sont chargés d'aller vers un peuple qui est décrit comme tel depuis son commencement ?</a:t>
            </a:r>
            <a:endParaRPr b="0" lang="en-US" sz="3200" strike="noStrike" u="none">
              <a:solidFill>
                <a:srgbClr val="ffffff"/>
              </a:solidFill>
              <a:effectLst/>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5"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6"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7"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8"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9"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40"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41"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42"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3"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4"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5"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6"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7"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8"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9"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50"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51"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52"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53"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4"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5"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6"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7"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8"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9"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אֶל־עַ֥ם נוֹרָ֖א מִן־ה֣וּא וָהָ֑לְאָה</a:t>
            </a:r>
            <a:endParaRPr b="0" lang="en-US" sz="3200" strike="noStrike" u="none">
              <a:solidFill>
                <a:srgbClr val="ffffff"/>
              </a:solidFill>
              <a:effectLst/>
              <a:uFillTx/>
              <a:latin typeface="Arial"/>
            </a:endParaRPr>
          </a:p>
        </p:txBody>
      </p:sp>
      <p:sp>
        <p:nvSpPr>
          <p:cNvPr id="76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Vers ce peuple redoutable depuis qu'il existe,</a:t>
            </a:r>
            <a:endParaRPr b="0" lang="en-US" sz="3200" strike="noStrike" u="none">
              <a:solidFill>
                <a:srgbClr val="ffffff"/>
              </a:solidFill>
              <a:effectLst/>
              <a:uFillTx/>
              <a:latin typeface="Arial"/>
            </a:endParaRPr>
          </a:p>
        </p:txBody>
      </p:sp>
      <p:sp>
        <p:nvSpPr>
          <p:cNvPr id="76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pueblo siempre temible, </a:t>
            </a:r>
            <a:endParaRPr b="0" lang="en-US" sz="3200" strike="noStrike" u="none">
              <a:solidFill>
                <a:srgbClr val="ffffff"/>
              </a:solidFill>
              <a:effectLst/>
              <a:uFillTx/>
              <a:latin typeface="Arial"/>
            </a:endParaRPr>
          </a:p>
        </p:txBody>
      </p:sp>
      <p:sp>
        <p:nvSpPr>
          <p:cNvPr id="76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people terrible from their beginning onward,  </a:t>
            </a:r>
            <a:endParaRPr b="0" lang="en-US" sz="3200" strike="noStrike" u="none">
              <a:solidFill>
                <a:srgbClr val="ffffff"/>
              </a:solidFill>
              <a:effectLst/>
              <a:uFillTx/>
              <a:latin typeface="Arial"/>
            </a:endParaRPr>
          </a:p>
        </p:txBody>
      </p:sp>
      <p:sp>
        <p:nvSpPr>
          <p:cNvPr id="76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two physical characteristics of people are described, who are terrible from their beginning onward? (2 points)  </a:t>
            </a:r>
            <a:endParaRPr b="0" lang="en-US" sz="3200" strike="noStrike" u="none">
              <a:solidFill>
                <a:srgbClr val="ffffff"/>
              </a:solidFill>
              <a:effectLst/>
              <a:uFillTx/>
              <a:latin typeface="Arial"/>
            </a:endParaRPr>
          </a:p>
        </p:txBody>
      </p:sp>
      <p:sp>
        <p:nvSpPr>
          <p:cNvPr id="767"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¿cuáles son dos características físicas de personas que se describen como siempre temible? (2 puntos) </a:t>
            </a:r>
            <a:endParaRPr b="0" lang="en-US" sz="3200" strike="noStrike" u="none">
              <a:solidFill>
                <a:srgbClr val="ffffff"/>
              </a:solidFill>
              <a:effectLst/>
              <a:uFillTx/>
              <a:latin typeface="Arial"/>
            </a:endParaRPr>
          </a:p>
        </p:txBody>
      </p:sp>
      <p:sp>
        <p:nvSpPr>
          <p:cNvPr id="768"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quelles sont les deux caractéristiques physiques des personnes décrites, qui sont terribles dès leur naissance ? (2 points)</a:t>
            </a:r>
            <a:endParaRPr b="0" lang="en-US" sz="3200" strike="noStrike" u="none">
              <a:solidFill>
                <a:srgbClr val="ffffff"/>
              </a:solidFill>
              <a:effectLst/>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70"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71"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72"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73"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4"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5"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6"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7"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8"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9"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80"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81"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2"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83"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4"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5"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6"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7"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8"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9"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90"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91"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92"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93"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4"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עַ֚ם מְמֻשָּׁ֣ךְ וּמוֹרָ֔ט</a:t>
            </a:r>
            <a:endParaRPr b="0" lang="en-US" sz="3200" strike="noStrike" u="none">
              <a:solidFill>
                <a:srgbClr val="ffffff"/>
              </a:solidFill>
              <a:effectLst/>
              <a:uFillTx/>
              <a:latin typeface="Arial"/>
            </a:endParaRPr>
          </a:p>
        </p:txBody>
      </p:sp>
      <p:sp>
        <p:nvSpPr>
          <p:cNvPr id="7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le peuple fort et vigoureux,</a:t>
            </a:r>
            <a:endParaRPr b="0" lang="en-US" sz="3200" strike="noStrike" u="none">
              <a:solidFill>
                <a:srgbClr val="ffffff"/>
              </a:solidFill>
              <a:effectLst/>
              <a:uFillTx/>
              <a:latin typeface="Arial"/>
            </a:endParaRPr>
          </a:p>
        </p:txBody>
      </p:sp>
      <p:sp>
        <p:nvSpPr>
          <p:cNvPr id="7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parte del pueblo de elevada estatura y piel brillante, </a:t>
            </a:r>
            <a:endParaRPr b="0" lang="en-US" sz="3200" strike="noStrike" u="none">
              <a:solidFill>
                <a:srgbClr val="ffffff"/>
              </a:solidFill>
              <a:effectLst/>
              <a:uFillTx/>
              <a:latin typeface="Arial"/>
            </a:endParaRPr>
          </a:p>
        </p:txBody>
      </p:sp>
      <p:sp>
        <p:nvSpPr>
          <p:cNvPr id="7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a people tall and smooth of skin,  </a:t>
            </a:r>
            <a:endParaRPr b="0" lang="en-US" sz="3200" strike="noStrike" u="none">
              <a:solidFill>
                <a:srgbClr val="ffffff"/>
              </a:solidFill>
              <a:effectLst/>
              <a:uFillTx/>
              <a:latin typeface="Arial"/>
            </a:endParaRPr>
          </a:p>
        </p:txBody>
      </p:sp>
      <p:sp>
        <p:nvSpPr>
          <p:cNvPr id="7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8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After cursing their king and their God, where will they look ?  </a:t>
            </a:r>
            <a:endParaRPr b="0" lang="en-US" sz="3200" strike="noStrike" u="none">
              <a:solidFill>
                <a:srgbClr val="ffffff"/>
              </a:solidFill>
              <a:effectLst/>
              <a:uFillTx/>
              <a:latin typeface="Arial"/>
            </a:endParaRPr>
          </a:p>
        </p:txBody>
      </p:sp>
      <p:sp>
        <p:nvSpPr>
          <p:cNvPr id="802"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después de maldecir a su rey y a su Dios, ¿qué hará con su rostro? </a:t>
            </a:r>
            <a:endParaRPr b="0" lang="en-US" sz="3200" strike="noStrike" u="none">
              <a:solidFill>
                <a:srgbClr val="ffffff"/>
              </a:solidFill>
              <a:effectLst/>
              <a:uFillTx/>
              <a:latin typeface="Arial"/>
            </a:endParaRPr>
          </a:p>
        </p:txBody>
      </p:sp>
      <p:sp>
        <p:nvSpPr>
          <p:cNvPr id="803"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8:21, Après avoir maudit leur roi et leur Dieu, où regarderont-ils ?</a:t>
            </a:r>
            <a:endParaRPr b="0" lang="en-US" sz="3200" strike="noStrike" u="none">
              <a:solidFill>
                <a:srgbClr val="ffffff"/>
              </a:solidFill>
              <a:effectLst/>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5"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6"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7"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8"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9"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10"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11"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12"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13"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4"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5"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6"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7"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8"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9"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20"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1"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22"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23"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4"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5"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6"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7"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8"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9"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וּפָנָ֥ה לְמָֽעְלָה׃</a:t>
            </a:r>
            <a:endParaRPr b="0" lang="en-US" sz="3200" strike="noStrike" u="none">
              <a:solidFill>
                <a:srgbClr val="ffffff"/>
              </a:solidFill>
              <a:effectLst/>
              <a:uFillTx/>
              <a:latin typeface="Arial"/>
            </a:endParaRPr>
          </a:p>
        </p:txBody>
      </p:sp>
      <p:sp>
        <p:nvSpPr>
          <p:cNvPr id="8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tournera les yeux en haut;</a:t>
            </a:r>
            <a:endParaRPr b="0" lang="en-US" sz="3200" strike="noStrike" u="none">
              <a:solidFill>
                <a:srgbClr val="ffffff"/>
              </a:solidFill>
              <a:effectLst/>
              <a:uFillTx/>
              <a:latin typeface="Arial"/>
            </a:endParaRPr>
          </a:p>
        </p:txBody>
      </p:sp>
      <p:sp>
        <p:nvSpPr>
          <p:cNvPr id="8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levantando el rostro con altivez. </a:t>
            </a:r>
            <a:endParaRPr b="0" lang="en-US" sz="3200" strike="noStrike" u="none">
              <a:solidFill>
                <a:srgbClr val="ffffff"/>
              </a:solidFill>
              <a:effectLst/>
              <a:uFillTx/>
              <a:latin typeface="Arial"/>
            </a:endParaRPr>
          </a:p>
        </p:txBody>
      </p:sp>
      <p:sp>
        <p:nvSpPr>
          <p:cNvPr id="8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look upward.  </a:t>
            </a:r>
            <a:endParaRPr b="0" lang="en-US" sz="3200" strike="noStrike" u="none">
              <a:solidFill>
                <a:srgbClr val="ffffff"/>
              </a:solidFill>
              <a:effectLst/>
              <a:uFillTx/>
              <a:latin typeface="Arial"/>
            </a:endParaRPr>
          </a:p>
        </p:txBody>
      </p:sp>
      <p:sp>
        <p:nvSpPr>
          <p:cNvPr id="8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18:7,What is another name God called the place of the name of the Lord of hosts?  </a:t>
            </a:r>
            <a:endParaRPr b="0" lang="en-US" sz="3200" strike="noStrike" u="none">
              <a:solidFill>
                <a:srgbClr val="ffffff"/>
              </a:solidFill>
              <a:effectLst/>
              <a:uFillTx/>
              <a:latin typeface="Arial"/>
            </a:endParaRPr>
          </a:p>
        </p:txBody>
      </p:sp>
      <p:sp>
        <p:nvSpPr>
          <p:cNvPr id="837"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¿Con qué otro nombre se identifica el lugar del nombre de Jehová de los ejércitos? </a:t>
            </a:r>
            <a:endParaRPr b="0" lang="en-US" sz="3200" strike="noStrike" u="none">
              <a:solidFill>
                <a:srgbClr val="ffffff"/>
              </a:solidFill>
              <a:effectLst/>
              <a:uFillTx/>
              <a:latin typeface="Arial"/>
            </a:endParaRPr>
          </a:p>
        </p:txBody>
      </p:sp>
      <p:sp>
        <p:nvSpPr>
          <p:cNvPr id="838"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18:7, Quel autre nom Dieu a-t-il donné au lieu du nom de l’Éternel des armées ?</a:t>
            </a:r>
            <a:endParaRPr b="0" lang="en-US" sz="3200" strike="noStrike" u="none">
              <a:solidFill>
                <a:srgbClr val="ffffff"/>
              </a:solidFill>
              <a:effectLst/>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40"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41"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42"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43"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4"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5"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6"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7"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8"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9"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50"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51"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52"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53"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4"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5"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6"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7"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8"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9"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0"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61"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62"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63"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4"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הַר־צִיּֽוֹן׃ ס</a:t>
            </a:r>
            <a:endParaRPr b="0" lang="en-US" sz="3200" strike="noStrike" u="none">
              <a:solidFill>
                <a:srgbClr val="ffffff"/>
              </a:solidFill>
              <a:effectLst/>
              <a:uFillTx/>
              <a:latin typeface="Arial"/>
            </a:endParaRPr>
          </a:p>
        </p:txBody>
      </p:sp>
      <p:sp>
        <p:nvSpPr>
          <p:cNvPr id="8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la montagne de Sion.</a:t>
            </a:r>
            <a:endParaRPr b="0" lang="en-US" sz="3200" strike="noStrike" u="none">
              <a:solidFill>
                <a:srgbClr val="ffffff"/>
              </a:solidFill>
              <a:effectLst/>
              <a:uFillTx/>
              <a:latin typeface="Arial"/>
            </a:endParaRPr>
          </a:p>
        </p:txBody>
      </p:sp>
      <p:sp>
        <p:nvSpPr>
          <p:cNvPr id="8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 monte Sión. </a:t>
            </a:r>
            <a:endParaRPr b="0" lang="en-US" sz="3200" strike="noStrike" u="none">
              <a:solidFill>
                <a:srgbClr val="ffffff"/>
              </a:solidFill>
              <a:effectLst/>
              <a:uFillTx/>
              <a:latin typeface="Arial"/>
            </a:endParaRPr>
          </a:p>
        </p:txBody>
      </p:sp>
      <p:sp>
        <p:nvSpPr>
          <p:cNvPr id="8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Mount Zion.  </a:t>
            </a:r>
            <a:endParaRPr b="0" lang="en-US" sz="3200" strike="noStrike" u="none">
              <a:solidFill>
                <a:srgbClr val="ffffff"/>
              </a:solidFill>
              <a:effectLst/>
              <a:uFillTx/>
              <a:latin typeface="Arial"/>
            </a:endParaRPr>
          </a:p>
        </p:txBody>
      </p:sp>
      <p:sp>
        <p:nvSpPr>
          <p:cNvPr id="8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כְּעָ֥ב טַ֖ל בְּחֹ֥ם קָצִֽיר׃</a:t>
            </a:r>
            <a:endParaRPr b="0" lang="en-US" sz="3200" strike="noStrike" u="none">
              <a:solidFill>
                <a:srgbClr val="ffffff"/>
              </a:solidFill>
              <a:effectLst/>
              <a:uFillTx/>
              <a:latin typeface="Arial"/>
            </a:endParaRPr>
          </a:p>
        </p:txBody>
      </p:sp>
      <p:sp>
        <p:nvSpPr>
          <p:cNvPr id="9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par la vapeur de la rosée, au temps de la chaude moisson.</a:t>
            </a:r>
            <a:endParaRPr b="0" lang="en-US" sz="3200" strike="noStrike" u="none">
              <a:solidFill>
                <a:srgbClr val="ffffff"/>
              </a:solidFill>
              <a:effectLst/>
              <a:uFillTx/>
              <a:latin typeface="Arial"/>
            </a:endParaRPr>
          </a:p>
        </p:txBody>
      </p:sp>
      <p:sp>
        <p:nvSpPr>
          <p:cNvPr id="9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la nube de rocío en el calor de la siega. </a:t>
            </a:r>
            <a:endParaRPr b="0" lang="en-US" sz="3200" strike="noStrike" u="none">
              <a:solidFill>
                <a:srgbClr val="ffffff"/>
              </a:solidFill>
              <a:effectLst/>
              <a:uFillTx/>
              <a:latin typeface="Arial"/>
            </a:endParaRPr>
          </a:p>
        </p:txBody>
      </p:sp>
      <p:sp>
        <p:nvSpPr>
          <p:cNvPr id="9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Like a cloud of dew in the heat of harvest."  </a:t>
            </a:r>
            <a:endParaRPr b="0" lang="en-US" sz="3200" strike="noStrike" u="none">
              <a:solidFill>
                <a:srgbClr val="ffffff"/>
              </a:solidFill>
              <a:effectLst/>
              <a:uFillTx/>
              <a:latin typeface="Arial"/>
            </a:endParaRPr>
          </a:p>
        </p:txBody>
      </p:sp>
      <p:sp>
        <p:nvSpPr>
          <p:cNvPr id="9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871"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swift messengers are told to go to a nation with what two physical characteristics? (2 Points)  </a:t>
            </a:r>
            <a:endParaRPr b="0" lang="en-US" sz="3200" strike="noStrike" u="none">
              <a:solidFill>
                <a:srgbClr val="ffffff"/>
              </a:solidFill>
              <a:effectLst/>
              <a:uFillTx/>
              <a:latin typeface="Arial"/>
            </a:endParaRPr>
          </a:p>
        </p:txBody>
      </p:sp>
      <p:sp>
        <p:nvSpPr>
          <p:cNvPr id="874"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¿cuáles son las dos características físicas de la nación a la que deben ir los mensajeros veloces? (2 puntos) </a:t>
            </a:r>
            <a:endParaRPr b="0" lang="en-US" sz="3200" strike="noStrike" u="none">
              <a:solidFill>
                <a:srgbClr val="ffffff"/>
              </a:solidFill>
              <a:effectLst/>
              <a:uFillTx/>
              <a:latin typeface="Arial"/>
            </a:endParaRPr>
          </a:p>
        </p:txBody>
      </p:sp>
      <p:sp>
        <p:nvSpPr>
          <p:cNvPr id="875"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quelles sont les deux caractéristiques physiques qui sont données aux messagers rapides ? (2 points)</a:t>
            </a:r>
            <a:endParaRPr b="0" lang="en-US" sz="3200" strike="noStrike" u="none">
              <a:solidFill>
                <a:srgbClr val="ffffff"/>
              </a:solidFill>
              <a:effectLst/>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7"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8"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9"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80"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81"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82"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83"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84"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85"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6"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7"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8"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9"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90"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91"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92"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93"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94"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95"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6"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7"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8"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9"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00"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1"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אֶל־גּוֹי֙ מְמֻשָּׁ֣ךְ וּמוֹרָ֔ט</a:t>
            </a:r>
            <a:endParaRPr b="0" lang="en-US" sz="3200" strike="noStrike" u="none">
              <a:solidFill>
                <a:srgbClr val="ffffff"/>
              </a:solidFill>
              <a:effectLst/>
              <a:uFillTx/>
              <a:latin typeface="Arial"/>
            </a:endParaRPr>
          </a:p>
        </p:txBody>
      </p:sp>
      <p:sp>
        <p:nvSpPr>
          <p:cNvPr id="9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nation forte et vigoureuse,</a:t>
            </a:r>
            <a:endParaRPr b="0" lang="en-US" sz="3200" strike="noStrike" u="none">
              <a:solidFill>
                <a:srgbClr val="ffffff"/>
              </a:solidFill>
              <a:effectLst/>
              <a:uFillTx/>
              <a:latin typeface="Arial"/>
            </a:endParaRPr>
          </a:p>
        </p:txBody>
      </p:sp>
      <p:sp>
        <p:nvSpPr>
          <p:cNvPr id="9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nación de elevada estatura y piel brillante, </a:t>
            </a:r>
            <a:endParaRPr b="0" lang="en-US" sz="3200" strike="noStrike" u="none">
              <a:solidFill>
                <a:srgbClr val="ffffff"/>
              </a:solidFill>
              <a:effectLst/>
              <a:uFillTx/>
              <a:latin typeface="Arial"/>
            </a:endParaRPr>
          </a:p>
        </p:txBody>
      </p:sp>
      <p:sp>
        <p:nvSpPr>
          <p:cNvPr id="9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a nation tall and smooth of skin,  </a:t>
            </a:r>
            <a:endParaRPr b="0" lang="en-US" sz="3200" strike="noStrike" u="none">
              <a:solidFill>
                <a:srgbClr val="ffffff"/>
              </a:solidFill>
              <a:effectLst/>
              <a:uFillTx/>
              <a:latin typeface="Arial"/>
            </a:endParaRPr>
          </a:p>
        </p:txBody>
      </p:sp>
      <p:sp>
        <p:nvSpPr>
          <p:cNvPr id="9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happen to the idols of Egypt when the Lord rides on a swift cloud there?  </a:t>
            </a:r>
            <a:endParaRPr b="0" lang="en-US" sz="3200" strike="noStrike" u="none">
              <a:solidFill>
                <a:srgbClr val="ffffff"/>
              </a:solidFill>
              <a:effectLst/>
              <a:uFillTx/>
              <a:latin typeface="Arial"/>
            </a:endParaRPr>
          </a:p>
        </p:txBody>
      </p:sp>
      <p:sp>
        <p:nvSpPr>
          <p:cNvPr id="909"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pasará con los ídolos de Egipto cuando Jehová entre allí montado sobre una ligera nube? </a:t>
            </a:r>
            <a:endParaRPr b="0" lang="en-US" sz="3200" strike="noStrike" u="none">
              <a:solidFill>
                <a:srgbClr val="ffffff"/>
              </a:solidFill>
              <a:effectLst/>
              <a:uFillTx/>
              <a:latin typeface="Arial"/>
            </a:endParaRPr>
          </a:p>
        </p:txBody>
      </p:sp>
      <p:sp>
        <p:nvSpPr>
          <p:cNvPr id="910"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19:1, qu’arrivera-t-il aux idoles d’Égypte lorsque le Seigneur y montera sur un nuage rapide ?</a:t>
            </a:r>
            <a:endParaRPr b="0" lang="en-US" sz="3200" strike="noStrike" u="none">
              <a:solidFill>
                <a:srgbClr val="ffffff"/>
              </a:solidFill>
              <a:effectLst/>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12"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13"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14"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15"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6"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7"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8"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9"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20"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21"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22"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23"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24"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25"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6"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7"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8"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9"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30"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31"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32"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33"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34"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35"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6"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וְנָע֞וּ אֱלִילֵ֤י מִצְרַ֙יִם֙ מִפָּנָ֔יו</a:t>
            </a:r>
            <a:endParaRPr b="0" lang="en-US" sz="3200" strike="noStrike" u="none">
              <a:solidFill>
                <a:srgbClr val="ffffff"/>
              </a:solidFill>
              <a:effectLst/>
              <a:uFillTx/>
              <a:latin typeface="Arial"/>
            </a:endParaRPr>
          </a:p>
        </p:txBody>
      </p:sp>
      <p:sp>
        <p:nvSpPr>
          <p:cNvPr id="9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les idoles de l'Égypte tremblent devant lui,</a:t>
            </a:r>
            <a:endParaRPr b="0" lang="en-US" sz="3200" strike="noStrike" u="none">
              <a:solidFill>
                <a:srgbClr val="ffffff"/>
              </a:solidFill>
              <a:effectLst/>
              <a:uFillTx/>
              <a:latin typeface="Arial"/>
            </a:endParaRPr>
          </a:p>
        </p:txBody>
      </p:sp>
      <p:sp>
        <p:nvSpPr>
          <p:cNvPr id="9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ídolos de Egipto temblarán delante de él, </a:t>
            </a:r>
            <a:endParaRPr b="0" lang="en-US" sz="3200" strike="noStrike" u="none">
              <a:solidFill>
                <a:srgbClr val="ffffff"/>
              </a:solidFill>
              <a:effectLst/>
              <a:uFillTx/>
              <a:latin typeface="Arial"/>
            </a:endParaRPr>
          </a:p>
        </p:txBody>
      </p:sp>
      <p:sp>
        <p:nvSpPr>
          <p:cNvPr id="9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idols of Egypt will totter at His presence,  </a:t>
            </a:r>
            <a:endParaRPr b="0" lang="en-US" sz="3200" strike="noStrike" u="none">
              <a:solidFill>
                <a:srgbClr val="ffffff"/>
              </a:solidFill>
              <a:effectLst/>
              <a:uFillTx/>
              <a:latin typeface="Arial"/>
            </a:endParaRPr>
          </a:p>
        </p:txBody>
      </p:sp>
      <p:sp>
        <p:nvSpPr>
          <p:cNvPr id="9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4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Where will the spirit of Egypt fail?  </a:t>
            </a:r>
            <a:endParaRPr b="0" lang="en-US" sz="3200" strike="noStrike" u="none">
              <a:solidFill>
                <a:srgbClr val="ffffff"/>
              </a:solidFill>
              <a:effectLst/>
              <a:uFillTx/>
              <a:latin typeface="Arial"/>
            </a:endParaRPr>
          </a:p>
        </p:txBody>
      </p:sp>
      <p:sp>
        <p:nvSpPr>
          <p:cNvPr id="944"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¿Dónde se desvanecerá el espíritu de Egipto? </a:t>
            </a:r>
            <a:endParaRPr b="0" lang="en-US" sz="3200" strike="noStrike" u="none">
              <a:solidFill>
                <a:srgbClr val="ffffff"/>
              </a:solidFill>
              <a:effectLst/>
              <a:uFillTx/>
              <a:latin typeface="Arial"/>
            </a:endParaRPr>
          </a:p>
        </p:txBody>
      </p:sp>
      <p:sp>
        <p:nvSpPr>
          <p:cNvPr id="945"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19:3, Où l’esprit de l’Égypte faillira-t-il ?</a:t>
            </a:r>
            <a:endParaRPr b="0" lang="en-US" sz="3200" strike="noStrike" u="none">
              <a:solidFill>
                <a:srgbClr val="ffffff"/>
              </a:solidFill>
              <a:effectLst/>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7"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8"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9"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50"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51"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52"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53"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54"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55"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6"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7"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8"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9"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60"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61"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62"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63"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64"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65"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6"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7"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8"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9"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70"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71"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בְּקִרְבּ֔וֹ</a:t>
            </a:r>
            <a:endParaRPr b="0" lang="en-US" sz="3200" strike="noStrike" u="none">
              <a:solidFill>
                <a:srgbClr val="ffffff"/>
              </a:solidFill>
              <a:effectLst/>
              <a:uFillTx/>
              <a:latin typeface="Arial"/>
            </a:endParaRPr>
          </a:p>
        </p:txBody>
      </p:sp>
      <p:sp>
        <p:nvSpPr>
          <p:cNvPr id="97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milieu d'elle,</a:t>
            </a:r>
            <a:endParaRPr b="0" lang="en-US" sz="3200" strike="noStrike" u="none">
              <a:solidFill>
                <a:srgbClr val="ffffff"/>
              </a:solidFill>
              <a:effectLst/>
              <a:uFillTx/>
              <a:latin typeface="Arial"/>
            </a:endParaRPr>
          </a:p>
        </p:txBody>
      </p:sp>
      <p:sp>
        <p:nvSpPr>
          <p:cNvPr id="97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medio de él, </a:t>
            </a:r>
            <a:endParaRPr b="0" lang="en-US" sz="3200" strike="noStrike" u="none">
              <a:solidFill>
                <a:srgbClr val="ffffff"/>
              </a:solidFill>
              <a:effectLst/>
              <a:uFillTx/>
              <a:latin typeface="Arial"/>
            </a:endParaRPr>
          </a:p>
        </p:txBody>
      </p:sp>
      <p:sp>
        <p:nvSpPr>
          <p:cNvPr id="97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its midst;  </a:t>
            </a:r>
            <a:endParaRPr b="0" lang="en-US" sz="3200" strike="noStrike" u="none">
              <a:solidFill>
                <a:srgbClr val="ffffff"/>
              </a:solidFill>
              <a:effectLst/>
              <a:uFillTx/>
              <a:latin typeface="Arial"/>
            </a:endParaRPr>
          </a:p>
        </p:txBody>
      </p:sp>
      <p:sp>
        <p:nvSpPr>
          <p:cNvPr id="97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19:4, God will give what people into the hand of a cruel master?  </a:t>
            </a:r>
            <a:endParaRPr b="0" lang="en-US" sz="3200" strike="noStrike" u="none">
              <a:solidFill>
                <a:srgbClr val="ffffff"/>
              </a:solidFill>
              <a:effectLst/>
              <a:uFillTx/>
              <a:latin typeface="Arial"/>
            </a:endParaRPr>
          </a:p>
        </p:txBody>
      </p:sp>
      <p:sp>
        <p:nvSpPr>
          <p:cNvPr id="979"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19:4, ¿qué pueblo entregará Dios en manos de un amo duro? </a:t>
            </a:r>
            <a:endParaRPr b="0" lang="en-US" sz="3200" strike="noStrike" u="none">
              <a:solidFill>
                <a:srgbClr val="ffffff"/>
              </a:solidFill>
              <a:effectLst/>
              <a:uFillTx/>
              <a:latin typeface="Arial"/>
            </a:endParaRPr>
          </a:p>
        </p:txBody>
      </p:sp>
      <p:sp>
        <p:nvSpPr>
          <p:cNvPr id="980"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19:4, quel peuple Dieu livrera-t-il entre les mains d’un maître cruel ?</a:t>
            </a:r>
            <a:endParaRPr b="0" lang="en-US" sz="3200" strike="noStrike" u="none">
              <a:solidFill>
                <a:srgbClr val="ffffff"/>
              </a:solidFill>
              <a:effectLst/>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82"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83"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84"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85"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6"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7"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8"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9"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90"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91"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92"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93"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94"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95"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6"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7"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8"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9"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00"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01"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02"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03"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04"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05"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6"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וְסִכַּרְתִּי֙ אֶת־מִצְרַ֔יִם</a:t>
            </a:r>
            <a:endParaRPr b="0" lang="en-US" sz="3200" strike="noStrike" u="none">
              <a:solidFill>
                <a:srgbClr val="ffffff"/>
              </a:solidFill>
              <a:effectLst/>
              <a:uFillTx/>
              <a:latin typeface="Arial"/>
            </a:endParaRPr>
          </a:p>
        </p:txBody>
      </p:sp>
      <p:sp>
        <p:nvSpPr>
          <p:cNvPr id="100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livrerai l'Égypte</a:t>
            </a:r>
            <a:endParaRPr b="0" lang="en-US" sz="3200" strike="noStrike" u="none">
              <a:solidFill>
                <a:srgbClr val="ffffff"/>
              </a:solidFill>
              <a:effectLst/>
              <a:uFillTx/>
              <a:latin typeface="Arial"/>
            </a:endParaRPr>
          </a:p>
        </p:txBody>
      </p:sp>
      <p:sp>
        <p:nvSpPr>
          <p:cNvPr id="100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Entregaré a Egipto </a:t>
            </a:r>
            <a:endParaRPr b="0" lang="en-US" sz="3200" strike="noStrike" u="none">
              <a:solidFill>
                <a:srgbClr val="ffffff"/>
              </a:solidFill>
              <a:effectLst/>
              <a:uFillTx/>
              <a:latin typeface="Arial"/>
            </a:endParaRPr>
          </a:p>
        </p:txBody>
      </p:sp>
      <p:sp>
        <p:nvSpPr>
          <p:cNvPr id="101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Egyptians I will give  </a:t>
            </a:r>
            <a:endParaRPr b="0" lang="en-US" sz="3200" strike="noStrike" u="none">
              <a:solidFill>
                <a:srgbClr val="ffffff"/>
              </a:solidFill>
              <a:effectLst/>
              <a:uFillTx/>
              <a:latin typeface="Arial"/>
            </a:endParaRPr>
          </a:p>
        </p:txBody>
      </p:sp>
      <p:sp>
        <p:nvSpPr>
          <p:cNvPr id="101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1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According to what does the nation rejoice before you that is similar to how they rejoice when dividing the spoil?  </a:t>
            </a:r>
            <a:endParaRPr b="0" lang="en-US" sz="3200" strike="noStrike" u="none">
              <a:solidFill>
                <a:srgbClr val="ffffff"/>
              </a:solidFill>
              <a:effectLst/>
              <a:uFillTx/>
              <a:latin typeface="Arial"/>
            </a:endParaRPr>
          </a:p>
        </p:txBody>
      </p:sp>
      <p:sp>
        <p:nvSpPr>
          <p:cNvPr id="1014"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¿como se alegra la gente delante de ti, tal como al repartirse un botín? </a:t>
            </a:r>
            <a:endParaRPr b="0" lang="en-US" sz="3200" strike="noStrike" u="none">
              <a:solidFill>
                <a:srgbClr val="ffffff"/>
              </a:solidFill>
              <a:effectLst/>
              <a:uFillTx/>
              <a:latin typeface="Arial"/>
            </a:endParaRPr>
          </a:p>
        </p:txBody>
      </p:sp>
      <p:sp>
        <p:nvSpPr>
          <p:cNvPr id="1015"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9:2 (Anglais Ésaïe 9:3), De quoi la nation se réjouit-elle devant toi, comme elle se réjouit lorsqu'on partage le butin ?</a:t>
            </a:r>
            <a:endParaRPr b="0" lang="en-US" sz="3200" strike="noStrike" u="none">
              <a:solidFill>
                <a:srgbClr val="ffffff"/>
              </a:solidFill>
              <a:effectLst/>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7"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8"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9"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20"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21"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22"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23"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24"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25"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6"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7"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8"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9"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30"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31"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32"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33"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34"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35"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6"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7"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8"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9"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40"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41"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101"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9:5, what will be used for burning and fuel of fire  ?  </a:t>
            </a:r>
            <a:endParaRPr b="0" lang="en-US" sz="3200" strike="noStrike" u="none">
              <a:solidFill>
                <a:srgbClr val="ffffff"/>
              </a:solidFill>
              <a:effectLst/>
              <a:uFillTx/>
              <a:latin typeface="Arial"/>
            </a:endParaRPr>
          </a:p>
        </p:txBody>
      </p:sp>
      <p:sp>
        <p:nvSpPr>
          <p:cNvPr id="102"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9:5 ¿qué se usará para quemar y combustible del fuego? </a:t>
            </a:r>
            <a:endParaRPr b="0" lang="en-US" sz="3200" strike="noStrike" u="none">
              <a:solidFill>
                <a:srgbClr val="ffffff"/>
              </a:solidFill>
              <a:effectLst/>
              <a:uFillTx/>
              <a:latin typeface="Arial"/>
            </a:endParaRPr>
          </a:p>
        </p:txBody>
      </p:sp>
      <p:sp>
        <p:nvSpPr>
          <p:cNvPr id="103"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9:4 (Anglais Ésaïe 9:5), qu'est-ce qui sera utilisé pour brûler et alimenter le feu ?</a:t>
            </a:r>
            <a:endParaRPr b="0" lang="en-US" sz="3200" strike="noStrike" u="none">
              <a:solidFill>
                <a:srgbClr val="ffffff"/>
              </a:solidFill>
              <a:effectLst/>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6"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7"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0"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1"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4"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5"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7"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8"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9"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1"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2"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5"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6"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9"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לְפָנֶ֙יךָ֙ כְּשִׂמְחַ֣ת בַּקָּצִ֔יר</a:t>
            </a:r>
            <a:endParaRPr b="0" lang="en-US" sz="3200" strike="noStrike" u="none">
              <a:solidFill>
                <a:srgbClr val="ffffff"/>
              </a:solidFill>
              <a:effectLst/>
              <a:uFillTx/>
              <a:latin typeface="Arial"/>
            </a:endParaRPr>
          </a:p>
        </p:txBody>
      </p:sp>
      <p:sp>
        <p:nvSpPr>
          <p:cNvPr id="104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on se réjouit à la moisson,</a:t>
            </a:r>
            <a:endParaRPr b="0" lang="en-US" sz="3200" strike="noStrike" u="none">
              <a:solidFill>
                <a:srgbClr val="ffffff"/>
              </a:solidFill>
              <a:effectLst/>
              <a:uFillTx/>
              <a:latin typeface="Arial"/>
            </a:endParaRPr>
          </a:p>
        </p:txBody>
      </p:sp>
      <p:sp>
        <p:nvSpPr>
          <p:cNvPr id="104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alegran en la siega, </a:t>
            </a:r>
            <a:endParaRPr b="0" lang="en-US" sz="3200" strike="noStrike" u="none">
              <a:solidFill>
                <a:srgbClr val="ffffff"/>
              </a:solidFill>
              <a:effectLst/>
              <a:uFillTx/>
              <a:latin typeface="Arial"/>
            </a:endParaRPr>
          </a:p>
        </p:txBody>
      </p:sp>
      <p:sp>
        <p:nvSpPr>
          <p:cNvPr id="104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According to the joy of harvest,  </a:t>
            </a:r>
            <a:endParaRPr b="0" lang="en-US" sz="3200" strike="noStrike" u="none">
              <a:solidFill>
                <a:srgbClr val="ffffff"/>
              </a:solidFill>
              <a:effectLst/>
              <a:uFillTx/>
              <a:latin typeface="Arial"/>
            </a:endParaRPr>
          </a:p>
        </p:txBody>
      </p:sp>
      <p:sp>
        <p:nvSpPr>
          <p:cNvPr id="104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18:3, When this nation lifts up a banner on the mountains, how does this affect all inhabitants of the world?  </a:t>
            </a:r>
            <a:endParaRPr b="0" lang="en-US" sz="3200" strike="noStrike" u="none">
              <a:solidFill>
                <a:srgbClr val="ffffff"/>
              </a:solidFill>
              <a:effectLst/>
              <a:uFillTx/>
              <a:latin typeface="Arial"/>
            </a:endParaRPr>
          </a:p>
        </p:txBody>
      </p:sp>
      <p:sp>
        <p:nvSpPr>
          <p:cNvPr id="1049"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18:3, Cuando esta nación levante bandera en los montes, ¿cómo afectará esto a todos los habitantes del mundo? </a:t>
            </a:r>
            <a:endParaRPr b="0" lang="en-US" sz="3200" strike="noStrike" u="none">
              <a:solidFill>
                <a:srgbClr val="ffffff"/>
              </a:solidFill>
              <a:effectLst/>
              <a:uFillTx/>
              <a:latin typeface="Arial"/>
            </a:endParaRPr>
          </a:p>
        </p:txBody>
      </p:sp>
      <p:sp>
        <p:nvSpPr>
          <p:cNvPr id="1050"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18:3, lorsque cette nation lève une bannière sur les montagnes, comment cela affecte-t-il tous les habitants du monde ?</a:t>
            </a:r>
            <a:endParaRPr b="0" lang="en-US" sz="3200" strike="noStrike" u="none">
              <a:solidFill>
                <a:srgbClr val="ffffff"/>
              </a:solidFill>
              <a:effectLst/>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52"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53"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54"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55"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6"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7"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8"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9"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60"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61"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62"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63"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64"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65"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6"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7"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8"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9"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70"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71"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72"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73"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74"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75"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6"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תִּרְא֔וּ</a:t>
            </a:r>
            <a:endParaRPr b="0" lang="en-US" sz="3200" strike="noStrike" u="none">
              <a:solidFill>
                <a:srgbClr val="ffffff"/>
              </a:solidFill>
              <a:effectLst/>
              <a:uFillTx/>
              <a:latin typeface="Arial"/>
            </a:endParaRPr>
          </a:p>
        </p:txBody>
      </p:sp>
      <p:sp>
        <p:nvSpPr>
          <p:cNvPr id="107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Voyez</a:t>
            </a:r>
            <a:endParaRPr b="0" lang="en-US" sz="3200" strike="noStrike" u="none">
              <a:solidFill>
                <a:srgbClr val="ffffff"/>
              </a:solidFill>
              <a:effectLst/>
              <a:uFillTx/>
              <a:latin typeface="Arial"/>
            </a:endParaRPr>
          </a:p>
        </p:txBody>
      </p:sp>
      <p:sp>
        <p:nvSpPr>
          <p:cNvPr id="107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mirad; </a:t>
            </a:r>
            <a:endParaRPr b="0" lang="en-US" sz="3200" strike="noStrike" u="none">
              <a:solidFill>
                <a:srgbClr val="ffffff"/>
              </a:solidFill>
              <a:effectLst/>
              <a:uFillTx/>
              <a:latin typeface="Arial"/>
            </a:endParaRPr>
          </a:p>
        </p:txBody>
      </p:sp>
      <p:sp>
        <p:nvSpPr>
          <p:cNvPr id="108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see it;  </a:t>
            </a:r>
            <a:endParaRPr b="0" lang="en-US" sz="3200" strike="noStrike" u="none">
              <a:solidFill>
                <a:srgbClr val="ffffff"/>
              </a:solidFill>
              <a:effectLst/>
              <a:uFillTx/>
              <a:latin typeface="Arial"/>
            </a:endParaRPr>
          </a:p>
        </p:txBody>
      </p:sp>
      <p:sp>
        <p:nvSpPr>
          <p:cNvPr id="108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8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Name 2 places that were lightly esteemed at first ?  </a:t>
            </a:r>
            <a:endParaRPr b="0" lang="en-US" sz="3200" strike="noStrike" u="none">
              <a:solidFill>
                <a:srgbClr val="ffffff"/>
              </a:solidFill>
              <a:effectLst/>
              <a:uFillTx/>
              <a:latin typeface="Arial"/>
            </a:endParaRPr>
          </a:p>
        </p:txBody>
      </p:sp>
      <p:sp>
        <p:nvSpPr>
          <p:cNvPr id="1084"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¿Cuáles son los dos lugares que fueron tocados livianamente la primera vez? </a:t>
            </a:r>
            <a:endParaRPr b="0" lang="en-US" sz="3200" strike="noStrike" u="none">
              <a:solidFill>
                <a:srgbClr val="ffffff"/>
              </a:solidFill>
              <a:effectLst/>
              <a:uFillTx/>
              <a:latin typeface="Arial"/>
            </a:endParaRPr>
          </a:p>
        </p:txBody>
      </p:sp>
      <p:sp>
        <p:nvSpPr>
          <p:cNvPr id="1085"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quels sont les deux endroits qui étaient couverts de honte mais qui sont maintenant en détresse ?</a:t>
            </a:r>
            <a:endParaRPr b="0" lang="en-US" sz="3200" strike="noStrike" u="none">
              <a:solidFill>
                <a:srgbClr val="ffffff"/>
              </a:solidFill>
              <a:effectLst/>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7"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8"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9"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90"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91"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92"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93"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94"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5"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6"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7"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8"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9"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00"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01"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02"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03"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04"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05"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6"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7"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8"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9"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10"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11"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אַ֤רְצָה זְבֻלוּן֙ וְאַ֣רְצָה נַפְתָּלִ֔י</a:t>
            </a:r>
            <a:endParaRPr b="0" lang="en-US" sz="3200" strike="noStrike" u="none">
              <a:solidFill>
                <a:srgbClr val="ffffff"/>
              </a:solidFill>
              <a:effectLst/>
              <a:uFillTx/>
              <a:latin typeface="Arial"/>
            </a:endParaRPr>
          </a:p>
        </p:txBody>
      </p:sp>
      <p:sp>
        <p:nvSpPr>
          <p:cNvPr id="111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pays de Zabulon et le pays de Nephthali,</a:t>
            </a:r>
            <a:endParaRPr b="0" lang="en-US" sz="3200" strike="noStrike" u="none">
              <a:solidFill>
                <a:srgbClr val="ffffff"/>
              </a:solidFill>
              <a:effectLst/>
              <a:uFillTx/>
              <a:latin typeface="Arial"/>
            </a:endParaRPr>
          </a:p>
        </p:txBody>
      </p:sp>
      <p:sp>
        <p:nvSpPr>
          <p:cNvPr id="111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la tierra de Zabulón y a la tierra de Neftalí; </a:t>
            </a:r>
            <a:endParaRPr b="0" lang="en-US" sz="3200" strike="noStrike" u="none">
              <a:solidFill>
                <a:srgbClr val="ffffff"/>
              </a:solidFill>
              <a:effectLst/>
              <a:uFillTx/>
              <a:latin typeface="Arial"/>
            </a:endParaRPr>
          </a:p>
        </p:txBody>
      </p:sp>
      <p:sp>
        <p:nvSpPr>
          <p:cNvPr id="111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land of Zebulun and the land of Naphtali,  </a:t>
            </a:r>
            <a:endParaRPr b="0" lang="en-US" sz="3200" strike="noStrike" u="none">
              <a:solidFill>
                <a:srgbClr val="ffffff"/>
              </a:solidFill>
              <a:effectLst/>
              <a:uFillTx/>
              <a:latin typeface="Arial"/>
            </a:endParaRPr>
          </a:p>
        </p:txBody>
      </p:sp>
      <p:sp>
        <p:nvSpPr>
          <p:cNvPr id="111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19:8, The people with what occupation would mourn?  </a:t>
            </a:r>
            <a:endParaRPr b="0" lang="en-US" sz="3200" strike="noStrike" u="none">
              <a:solidFill>
                <a:srgbClr val="ffffff"/>
              </a:solidFill>
              <a:effectLst/>
              <a:uFillTx/>
              <a:latin typeface="Arial"/>
            </a:endParaRPr>
          </a:p>
        </p:txBody>
      </p:sp>
      <p:sp>
        <p:nvSpPr>
          <p:cNvPr id="1119"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19:8, ¿Qué ocupación tendrán los del pueblo que se entristecerán? </a:t>
            </a:r>
            <a:endParaRPr b="0" lang="en-US" sz="3200" strike="noStrike" u="none">
              <a:solidFill>
                <a:srgbClr val="ffffff"/>
              </a:solidFill>
              <a:effectLst/>
              <a:uFillTx/>
              <a:latin typeface="Arial"/>
            </a:endParaRPr>
          </a:p>
        </p:txBody>
      </p:sp>
      <p:sp>
        <p:nvSpPr>
          <p:cNvPr id="1120"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19:8, quel peuple, quelle profession, pleurerait ?</a:t>
            </a:r>
            <a:endParaRPr b="0" lang="en-US" sz="3200" strike="noStrike" u="none">
              <a:solidFill>
                <a:srgbClr val="ffffff"/>
              </a:solidFill>
              <a:effectLst/>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22"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23"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24"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25"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6"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7"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8"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9"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30"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31"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32"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33"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4"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35"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6"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7"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8"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9"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40"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41"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42"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43"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44"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45"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6"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וְאָנוּ֙ הַדַּיָּגִ֔ים</a:t>
            </a:r>
            <a:endParaRPr b="0" lang="en-US" sz="3200" strike="noStrike" u="none">
              <a:solidFill>
                <a:srgbClr val="ffffff"/>
              </a:solidFill>
              <a:effectLst/>
              <a:uFillTx/>
              <a:latin typeface="Arial"/>
            </a:endParaRPr>
          </a:p>
        </p:txBody>
      </p:sp>
      <p:sp>
        <p:nvSpPr>
          <p:cNvPr id="114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pêcheurs gémiront,</a:t>
            </a:r>
            <a:endParaRPr b="0" lang="en-US" sz="3200" strike="noStrike" u="none">
              <a:solidFill>
                <a:srgbClr val="ffffff"/>
              </a:solidFill>
              <a:effectLst/>
              <a:uFillTx/>
              <a:latin typeface="Arial"/>
            </a:endParaRPr>
          </a:p>
        </p:txBody>
      </p:sp>
      <p:sp>
        <p:nvSpPr>
          <p:cNvPr id="114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pescadores también se entristecerán; </a:t>
            </a:r>
            <a:endParaRPr b="0" lang="en-US" sz="3200" strike="noStrike" u="none">
              <a:solidFill>
                <a:srgbClr val="ffffff"/>
              </a:solidFill>
              <a:effectLst/>
              <a:uFillTx/>
              <a:latin typeface="Arial"/>
            </a:endParaRPr>
          </a:p>
        </p:txBody>
      </p:sp>
      <p:sp>
        <p:nvSpPr>
          <p:cNvPr id="115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fishermen also will mourn;  </a:t>
            </a:r>
            <a:endParaRPr b="0" lang="en-US" sz="3200" strike="noStrike" u="none">
              <a:solidFill>
                <a:srgbClr val="ffffff"/>
              </a:solidFill>
              <a:effectLst/>
              <a:uFillTx/>
              <a:latin typeface="Arial"/>
            </a:endParaRPr>
          </a:p>
        </p:txBody>
      </p:sp>
      <p:sp>
        <p:nvSpPr>
          <p:cNvPr id="115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5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19:2, What specific small region's inhabitants that is smaller than a city will fight against each other?  </a:t>
            </a:r>
            <a:endParaRPr b="0" lang="en-US" sz="3200" strike="noStrike" u="none">
              <a:solidFill>
                <a:srgbClr val="ffffff"/>
              </a:solidFill>
              <a:effectLst/>
              <a:uFillTx/>
              <a:latin typeface="Arial"/>
            </a:endParaRPr>
          </a:p>
        </p:txBody>
      </p:sp>
      <p:sp>
        <p:nvSpPr>
          <p:cNvPr id="1154"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19:2, ¿contra quién peleará cada egipcio en su entorno cercano? </a:t>
            </a:r>
            <a:endParaRPr b="0" lang="en-US" sz="3200" strike="noStrike" u="none">
              <a:solidFill>
                <a:srgbClr val="ffffff"/>
              </a:solidFill>
              <a:effectLst/>
              <a:uFillTx/>
              <a:latin typeface="Arial"/>
            </a:endParaRPr>
          </a:p>
        </p:txBody>
      </p:sp>
      <p:sp>
        <p:nvSpPr>
          <p:cNvPr id="1155"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19:2, dans quelle petite région spécifique, plus petite qu’une ville, les habitants se battront-ils les uns contre les autres ?</a:t>
            </a:r>
            <a:endParaRPr b="0" lang="en-US" sz="3200" strike="noStrike" u="none">
              <a:solidFill>
                <a:srgbClr val="ffffff"/>
              </a:solidFill>
              <a:effectLst/>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7"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8"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9"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60"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61"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62"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63"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64"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65"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6"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7"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8"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9"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70"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71"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72"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3"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74"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75"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6"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7"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8"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9"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80"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81"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וְאִ֣ישׁ בְּרֵעֵ֑הוּ</a:t>
            </a:r>
            <a:endParaRPr b="0" lang="en-US" sz="3200" strike="noStrike" u="none">
              <a:solidFill>
                <a:srgbClr val="ffffff"/>
              </a:solidFill>
              <a:effectLst/>
              <a:uFillTx/>
              <a:latin typeface="Arial"/>
            </a:endParaRPr>
          </a:p>
        </p:txBody>
      </p:sp>
      <p:sp>
        <p:nvSpPr>
          <p:cNvPr id="118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ami contre ami,</a:t>
            </a:r>
            <a:endParaRPr b="0" lang="en-US" sz="3200" strike="noStrike" u="none">
              <a:solidFill>
                <a:srgbClr val="ffffff"/>
              </a:solidFill>
              <a:effectLst/>
              <a:uFillTx/>
              <a:latin typeface="Arial"/>
            </a:endParaRPr>
          </a:p>
        </p:txBody>
      </p:sp>
      <p:sp>
        <p:nvSpPr>
          <p:cNvPr id="118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contra su prójimo; </a:t>
            </a:r>
            <a:endParaRPr b="0" lang="en-US" sz="3200" strike="noStrike" u="none">
              <a:solidFill>
                <a:srgbClr val="ffffff"/>
              </a:solidFill>
              <a:effectLst/>
              <a:uFillTx/>
              <a:latin typeface="Arial"/>
            </a:endParaRPr>
          </a:p>
        </p:txBody>
      </p:sp>
      <p:sp>
        <p:nvSpPr>
          <p:cNvPr id="118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everyone against his neighbor,  </a:t>
            </a:r>
            <a:endParaRPr b="0" lang="en-US" sz="3200" strike="noStrike" u="none">
              <a:solidFill>
                <a:srgbClr val="ffffff"/>
              </a:solidFill>
              <a:effectLst/>
              <a:uFillTx/>
              <a:latin typeface="Arial"/>
            </a:endParaRPr>
          </a:p>
        </p:txBody>
      </p:sp>
      <p:sp>
        <p:nvSpPr>
          <p:cNvPr id="118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9:3, It is mentioned that men rejoice as they do which activity that is similar to how they rejoice in the harvest?  </a:t>
            </a:r>
            <a:endParaRPr b="0" lang="en-US" sz="3200" strike="noStrike" u="none">
              <a:solidFill>
                <a:srgbClr val="ffffff"/>
              </a:solidFill>
              <a:effectLst/>
              <a:uFillTx/>
              <a:latin typeface="Arial"/>
            </a:endParaRPr>
          </a:p>
        </p:txBody>
      </p:sp>
      <p:sp>
        <p:nvSpPr>
          <p:cNvPr id="1189"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9:3, ¿Cómo se compara la alegría de la gente delante de Dios al repartirse un botín? </a:t>
            </a:r>
            <a:endParaRPr b="0" lang="en-US" sz="3200" strike="noStrike" u="none">
              <a:solidFill>
                <a:srgbClr val="ffffff"/>
              </a:solidFill>
              <a:effectLst/>
              <a:uFillTx/>
              <a:latin typeface="Arial"/>
            </a:endParaRPr>
          </a:p>
        </p:txBody>
      </p:sp>
      <p:sp>
        <p:nvSpPr>
          <p:cNvPr id="1190"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 (Anglais Ésaïe 9:3), il est mentionné que les hommes se réjouissent lorsqu'ils font quelle activité est similaire à la façon dont ils se réjouissent lors de la moisson ?</a:t>
            </a:r>
            <a:endParaRPr b="0" lang="en-US" sz="3200" strike="noStrike" u="none">
              <a:solidFill>
                <a:srgbClr val="ffffff"/>
              </a:solidFill>
              <a:effectLst/>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92"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93"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94"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95"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6"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7"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8"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9"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00"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01"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02"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03"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04"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05"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6"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7"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8"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9"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10"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11"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2"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13"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14"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15"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6"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כָל־סְאוֹן֙ סֹאֵ֣ן בְּרַ֔עַשׁ וְשִׂמְלָ֖ה מְגוֹלָלָ֣ה בְדָמִ֑ים</a:t>
            </a:r>
            <a:endParaRPr b="0" lang="en-US" sz="3200" strike="noStrike" u="none">
              <a:solidFill>
                <a:srgbClr val="ffffff"/>
              </a:solidFill>
              <a:effectLst/>
              <a:uFillTx/>
              <a:latin typeface="Arial"/>
            </a:endParaRPr>
          </a:p>
        </p:txBody>
      </p:sp>
      <p:sp>
        <p:nvSpPr>
          <p:cNvPr id="131"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toute chaussure qu'on porte dans la mêlée, Et tout vêtement guerrier roulé dans le sang,</a:t>
            </a:r>
            <a:endParaRPr b="0" lang="en-US" sz="3200" strike="noStrike" u="none">
              <a:solidFill>
                <a:srgbClr val="ffffff"/>
              </a:solidFill>
              <a:effectLst/>
              <a:uFillTx/>
              <a:latin typeface="Arial"/>
            </a:endParaRPr>
          </a:p>
        </p:txBody>
      </p:sp>
      <p:sp>
        <p:nvSpPr>
          <p:cNvPr id="132"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todo calzado que lleva el guerrero en el tumulto de la batalla y todo manto revolcado en sangre, </a:t>
            </a:r>
            <a:endParaRPr b="0" lang="en-US" sz="3200" strike="noStrike" u="none">
              <a:solidFill>
                <a:srgbClr val="ffffff"/>
              </a:solidFill>
              <a:effectLst/>
              <a:uFillTx/>
              <a:latin typeface="Arial"/>
            </a:endParaRPr>
          </a:p>
        </p:txBody>
      </p:sp>
      <p:sp>
        <p:nvSpPr>
          <p:cNvPr id="133"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every warrior’s sandal from the noisy battle, And garments rolled in blood,  </a:t>
            </a:r>
            <a:endParaRPr b="0" lang="en-US" sz="3200" strike="noStrike" u="none">
              <a:solidFill>
                <a:srgbClr val="ffffff"/>
              </a:solidFill>
              <a:effectLst/>
              <a:uFillTx/>
              <a:latin typeface="Arial"/>
            </a:endParaRPr>
          </a:p>
        </p:txBody>
      </p:sp>
      <p:sp>
        <p:nvSpPr>
          <p:cNvPr id="134"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יָגִ֖ילוּ בְּחַלְּקָ֥ם שָׁלָֽל׃</a:t>
            </a:r>
            <a:endParaRPr b="0" lang="en-US" sz="3200" strike="noStrike" u="none">
              <a:solidFill>
                <a:srgbClr val="ffffff"/>
              </a:solidFill>
              <a:effectLst/>
              <a:uFillTx/>
              <a:latin typeface="Arial"/>
            </a:endParaRPr>
          </a:p>
        </p:txBody>
      </p:sp>
      <p:sp>
        <p:nvSpPr>
          <p:cNvPr id="121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on pousse des cris d'allégresse au partage du butin.</a:t>
            </a:r>
            <a:endParaRPr b="0" lang="en-US" sz="3200" strike="noStrike" u="none">
              <a:solidFill>
                <a:srgbClr val="ffffff"/>
              </a:solidFill>
              <a:effectLst/>
              <a:uFillTx/>
              <a:latin typeface="Arial"/>
            </a:endParaRPr>
          </a:p>
        </p:txBody>
      </p:sp>
      <p:sp>
        <p:nvSpPr>
          <p:cNvPr id="121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se gozan al repartirse un botín. </a:t>
            </a:r>
            <a:endParaRPr b="0" lang="en-US" sz="3200" strike="noStrike" u="none">
              <a:solidFill>
                <a:srgbClr val="ffffff"/>
              </a:solidFill>
              <a:effectLst/>
              <a:uFillTx/>
              <a:latin typeface="Arial"/>
            </a:endParaRPr>
          </a:p>
        </p:txBody>
      </p:sp>
      <p:sp>
        <p:nvSpPr>
          <p:cNvPr id="122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men rejoice when they divide the spoil.  </a:t>
            </a:r>
            <a:endParaRPr b="0" lang="en-US" sz="3200" strike="noStrike" u="none">
              <a:solidFill>
                <a:srgbClr val="ffffff"/>
              </a:solidFill>
              <a:effectLst/>
              <a:uFillTx/>
              <a:latin typeface="Arial"/>
            </a:endParaRPr>
          </a:p>
        </p:txBody>
      </p:sp>
      <p:sp>
        <p:nvSpPr>
          <p:cNvPr id="122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2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8:16, What 2 actions does the Lord request among the disciples ?  </a:t>
            </a:r>
            <a:endParaRPr b="0" lang="en-US" sz="3200" strike="noStrike" u="none">
              <a:solidFill>
                <a:srgbClr val="ffffff"/>
              </a:solidFill>
              <a:effectLst/>
              <a:uFillTx/>
              <a:latin typeface="Arial"/>
            </a:endParaRPr>
          </a:p>
        </p:txBody>
      </p:sp>
      <p:sp>
        <p:nvSpPr>
          <p:cNvPr id="1224"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8:16, ¿Cuáles son dos acciones solicita Jehová entre los discípulos? </a:t>
            </a:r>
            <a:endParaRPr b="0" lang="en-US" sz="3200" strike="noStrike" u="none">
              <a:solidFill>
                <a:srgbClr val="ffffff"/>
              </a:solidFill>
              <a:effectLst/>
              <a:uFillTx/>
              <a:latin typeface="Arial"/>
            </a:endParaRPr>
          </a:p>
        </p:txBody>
      </p:sp>
      <p:sp>
        <p:nvSpPr>
          <p:cNvPr id="1225"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8:16, quelles sont les 2 actions que le Seigneur demande aux disciples ?</a:t>
            </a:r>
            <a:endParaRPr b="0" lang="en-US" sz="3200" strike="noStrike" u="none">
              <a:solidFill>
                <a:srgbClr val="ffffff"/>
              </a:solidFill>
              <a:effectLst/>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7"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8"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9"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30"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31"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32"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33"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34"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35"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6"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7"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8"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9"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40"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41"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42"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43"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44"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45"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6"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7"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8"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9"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50"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1"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צ֖וֹר תְּעוּדָ֑ה חֲת֥וֹם תּוֹרָ֖ה בְּלִמֻּדָֽי׃</a:t>
            </a:r>
            <a:endParaRPr b="0" lang="en-US" sz="3200" strike="noStrike" u="none">
              <a:solidFill>
                <a:srgbClr val="ffffff"/>
              </a:solidFill>
              <a:effectLst/>
              <a:uFillTx/>
              <a:latin typeface="Arial"/>
            </a:endParaRPr>
          </a:p>
        </p:txBody>
      </p:sp>
      <p:sp>
        <p:nvSpPr>
          <p:cNvPr id="125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Enveloppe cet oracle, Scelle cette révélation, parmi mes disciples. -</a:t>
            </a:r>
            <a:endParaRPr b="0" lang="en-US" sz="3200" strike="noStrike" u="none">
              <a:solidFill>
                <a:srgbClr val="ffffff"/>
              </a:solidFill>
              <a:effectLst/>
              <a:uFillTx/>
              <a:latin typeface="Arial"/>
            </a:endParaRPr>
          </a:p>
        </p:txBody>
      </p:sp>
      <p:sp>
        <p:nvSpPr>
          <p:cNvPr id="125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»Ata el testimonio, sella la instrucción entre mis discípulos. </a:t>
            </a:r>
            <a:endParaRPr b="0" lang="en-US" sz="3200" strike="noStrike" u="none">
              <a:solidFill>
                <a:srgbClr val="ffffff"/>
              </a:solidFill>
              <a:effectLst/>
              <a:uFillTx/>
              <a:latin typeface="Arial"/>
            </a:endParaRPr>
          </a:p>
        </p:txBody>
      </p:sp>
      <p:sp>
        <p:nvSpPr>
          <p:cNvPr id="125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Bind up the testimony, Seal the law among my disciples.  </a:t>
            </a:r>
            <a:endParaRPr b="0" lang="en-US" sz="3200" strike="noStrike" u="none">
              <a:solidFill>
                <a:srgbClr val="ffffff"/>
              </a:solidFill>
              <a:effectLst/>
              <a:uFillTx/>
              <a:latin typeface="Arial"/>
            </a:endParaRPr>
          </a:p>
        </p:txBody>
      </p:sp>
      <p:sp>
        <p:nvSpPr>
          <p:cNvPr id="125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9:4, What 3 things have been broken ?  </a:t>
            </a:r>
            <a:endParaRPr b="0" lang="en-US" sz="3200" strike="noStrike" u="none">
              <a:solidFill>
                <a:srgbClr val="ffffff"/>
              </a:solidFill>
              <a:effectLst/>
              <a:uFillTx/>
              <a:latin typeface="Arial"/>
            </a:endParaRPr>
          </a:p>
        </p:txBody>
      </p:sp>
      <p:sp>
        <p:nvSpPr>
          <p:cNvPr id="1259"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9:4, ¿cuáles son las tres cosas que se han roto? </a:t>
            </a:r>
            <a:endParaRPr b="0" lang="en-US" sz="3200" strike="noStrike" u="none">
              <a:solidFill>
                <a:srgbClr val="ffffff"/>
              </a:solidFill>
              <a:effectLst/>
              <a:uFillTx/>
              <a:latin typeface="Arial"/>
            </a:endParaRPr>
          </a:p>
        </p:txBody>
      </p:sp>
      <p:sp>
        <p:nvSpPr>
          <p:cNvPr id="1260"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9:3 (Anglais Ésaïe 9:4), quelles sont les 3 choses qui ont été brisées ?</a:t>
            </a:r>
            <a:endParaRPr b="0" lang="en-US" sz="3200" strike="noStrike" u="none">
              <a:solidFill>
                <a:srgbClr val="ffffff"/>
              </a:solidFill>
              <a:effectLst/>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62"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63"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64"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65"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6"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7"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8"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9"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70"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71"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72"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73"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74"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75"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6"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7"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8"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9"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80"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81"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82"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83"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84"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85"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6"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אֶת־עֹ֣ל סֻבֳּל֗וֹ וְאֵת֙ מַטֵּ֣ה שִׁכְמ֔וֹ שֵׁ֖בֶט הַנֹּגֵ֣שׂ בּ֑וֹ</a:t>
            </a:r>
            <a:endParaRPr b="0" lang="en-US" sz="3200" strike="noStrike" u="none">
              <a:solidFill>
                <a:srgbClr val="ffffff"/>
              </a:solidFill>
              <a:effectLst/>
              <a:uFillTx/>
              <a:latin typeface="Arial"/>
            </a:endParaRPr>
          </a:p>
        </p:txBody>
      </p:sp>
      <p:sp>
        <p:nvSpPr>
          <p:cNvPr id="128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 joug qui pesait sur lui, Le bâton qui frappait son dos, La verge de celui qui l'opprimait, Tu les brises,</a:t>
            </a:r>
            <a:endParaRPr b="0" lang="en-US" sz="3200" strike="noStrike" u="none">
              <a:solidFill>
                <a:srgbClr val="ffffff"/>
              </a:solidFill>
              <a:effectLst/>
              <a:uFillTx/>
              <a:latin typeface="Arial"/>
            </a:endParaRPr>
          </a:p>
        </p:txBody>
      </p:sp>
      <p:sp>
        <p:nvSpPr>
          <p:cNvPr id="128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tú quebraste su pesado yugo, la vara de su hombro y el cetro de su opresor, </a:t>
            </a:r>
            <a:endParaRPr b="0" lang="en-US" sz="3200" strike="noStrike" u="none">
              <a:solidFill>
                <a:srgbClr val="ffffff"/>
              </a:solidFill>
              <a:effectLst/>
              <a:uFillTx/>
              <a:latin typeface="Arial"/>
            </a:endParaRPr>
          </a:p>
        </p:txBody>
      </p:sp>
      <p:sp>
        <p:nvSpPr>
          <p:cNvPr id="129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You have broken the yoke of his burden And the staff of his shoulder, The rod of his oppressor,  </a:t>
            </a:r>
            <a:endParaRPr b="0" lang="en-US" sz="3200" strike="noStrike" u="none">
              <a:solidFill>
                <a:srgbClr val="ffffff"/>
              </a:solidFill>
              <a:effectLst/>
              <a:uFillTx/>
              <a:latin typeface="Arial"/>
            </a:endParaRPr>
          </a:p>
        </p:txBody>
      </p:sp>
      <p:sp>
        <p:nvSpPr>
          <p:cNvPr id="129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9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When the people are hungry and enraged, who will they curse?  </a:t>
            </a:r>
            <a:endParaRPr b="0" lang="en-US" sz="3200" strike="noStrike" u="none">
              <a:solidFill>
                <a:srgbClr val="ffffff"/>
              </a:solidFill>
              <a:effectLst/>
              <a:uFillTx/>
              <a:latin typeface="Arial"/>
            </a:endParaRPr>
          </a:p>
        </p:txBody>
      </p:sp>
      <p:sp>
        <p:nvSpPr>
          <p:cNvPr id="1294"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¿Qué harán los que estén fatigados y hambrientos al pasar por la tierra? </a:t>
            </a:r>
            <a:endParaRPr b="0" lang="en-US" sz="3200" strike="noStrike" u="none">
              <a:solidFill>
                <a:srgbClr val="ffffff"/>
              </a:solidFill>
              <a:effectLst/>
              <a:uFillTx/>
              <a:latin typeface="Arial"/>
            </a:endParaRPr>
          </a:p>
        </p:txBody>
      </p:sp>
      <p:sp>
        <p:nvSpPr>
          <p:cNvPr id="1295"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8:21, lorsque le peuple aura faim et sera en colère, qui maudira-t-il ?</a:t>
            </a:r>
            <a:endParaRPr b="0" lang="en-US" sz="3200" strike="noStrike" u="none">
              <a:solidFill>
                <a:srgbClr val="ffffff"/>
              </a:solidFill>
              <a:effectLst/>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7"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8"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9"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00"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01"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02"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03"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04"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05"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6"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7"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8"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9"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10"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11"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12"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13"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14"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15"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6"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7"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8"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9"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20"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21"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כִֽי־יִרְעַ֜ב וְהִתְקַצַּ֗ף וְקִלֵּ֧ל בְּמַלְכּ֛וֹ וּבֵאלֹהָ֖יו</a:t>
            </a:r>
            <a:endParaRPr b="0" lang="en-US" sz="3200" strike="noStrike" u="none">
              <a:solidFill>
                <a:srgbClr val="ffffff"/>
              </a:solidFill>
              <a:effectLst/>
              <a:uFillTx/>
              <a:latin typeface="Arial"/>
            </a:endParaRPr>
          </a:p>
        </p:txBody>
      </p:sp>
      <p:sp>
        <p:nvSpPr>
          <p:cNvPr id="132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quand il aura faim, il s'irritera, Maudira son roi et son Dieu,</a:t>
            </a:r>
            <a:endParaRPr b="0" lang="en-US" sz="3200" strike="noStrike" u="none">
              <a:solidFill>
                <a:srgbClr val="ffffff"/>
              </a:solidFill>
              <a:effectLst/>
              <a:uFillTx/>
              <a:latin typeface="Arial"/>
            </a:endParaRPr>
          </a:p>
        </p:txBody>
      </p:sp>
      <p:sp>
        <p:nvSpPr>
          <p:cNvPr id="132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acontecerá que, a causa del hambre, se enojarán y maldecirán a su rey y a su Dios, </a:t>
            </a:r>
            <a:endParaRPr b="0" lang="en-US" sz="3200" strike="noStrike" u="none">
              <a:solidFill>
                <a:srgbClr val="ffffff"/>
              </a:solidFill>
              <a:effectLst/>
              <a:uFillTx/>
              <a:latin typeface="Arial"/>
            </a:endParaRPr>
          </a:p>
        </p:txBody>
      </p:sp>
      <p:sp>
        <p:nvSpPr>
          <p:cNvPr id="132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shall happen, when they are hungry, that they will be enraged and curse their king and their God,  </a:t>
            </a:r>
            <a:endParaRPr b="0" lang="en-US" sz="3200" strike="noStrike" u="none">
              <a:solidFill>
                <a:srgbClr val="ffffff"/>
              </a:solidFill>
              <a:effectLst/>
              <a:uFillTx/>
              <a:latin typeface="Arial"/>
            </a:endParaRPr>
          </a:p>
        </p:txBody>
      </p:sp>
      <p:sp>
        <p:nvSpPr>
          <p:cNvPr id="132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18:2, what geographical feature describes the land to whom the swift messengers are sent?  </a:t>
            </a:r>
            <a:endParaRPr b="0" lang="en-US" sz="3200" strike="noStrike" u="none">
              <a:solidFill>
                <a:srgbClr val="ffffff"/>
              </a:solidFill>
              <a:effectLst/>
              <a:uFillTx/>
              <a:latin typeface="Arial"/>
            </a:endParaRPr>
          </a:p>
        </p:txBody>
      </p:sp>
      <p:sp>
        <p:nvSpPr>
          <p:cNvPr id="1329"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18:2, ¿qué accidente geográfico describe la tierra a la que son enviados los mensajeros veloces? </a:t>
            </a:r>
            <a:endParaRPr b="0" lang="en-US" sz="3200" strike="noStrike" u="none">
              <a:solidFill>
                <a:srgbClr val="ffffff"/>
              </a:solidFill>
              <a:effectLst/>
              <a:uFillTx/>
              <a:latin typeface="Arial"/>
            </a:endParaRPr>
          </a:p>
        </p:txBody>
      </p:sp>
      <p:sp>
        <p:nvSpPr>
          <p:cNvPr id="1330"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18:2, quelle caractéristique géographique décrit le pays vers lequel les messagers rapides sont envoyés ?</a:t>
            </a:r>
            <a:endParaRPr b="0" lang="en-US" sz="3200" strike="noStrike" u="none">
              <a:solidFill>
                <a:srgbClr val="ffffff"/>
              </a:solidFill>
              <a:effectLst/>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32"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33"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34"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35"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6"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7"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8"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9"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40"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41"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42"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43"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44"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45"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6"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7"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8"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9"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50"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51"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52"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53"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54"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55"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6"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אֲשֶׁר־בָּזְא֥וּ נְהָרִ֖ים אַרְצֽוֹ׃</a:t>
            </a:r>
            <a:endParaRPr b="0" lang="en-US" sz="3200" strike="noStrike" u="none">
              <a:solidFill>
                <a:srgbClr val="ffffff"/>
              </a:solidFill>
              <a:effectLst/>
              <a:uFillTx/>
              <a:latin typeface="Arial"/>
            </a:endParaRPr>
          </a:p>
        </p:txBody>
      </p:sp>
      <p:sp>
        <p:nvSpPr>
          <p:cNvPr id="135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dont le pays est coupé par des fleuves.</a:t>
            </a:r>
            <a:endParaRPr b="0" lang="en-US" sz="3200" strike="noStrike" u="none">
              <a:solidFill>
                <a:srgbClr val="ffffff"/>
              </a:solidFill>
              <a:effectLst/>
              <a:uFillTx/>
              <a:latin typeface="Arial"/>
            </a:endParaRPr>
          </a:p>
        </p:txBody>
      </p:sp>
      <p:sp>
        <p:nvSpPr>
          <p:cNvPr id="135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cuya tierra es surcada por ríos. </a:t>
            </a:r>
            <a:endParaRPr b="0" lang="en-US" sz="3200" strike="noStrike" u="none">
              <a:solidFill>
                <a:srgbClr val="ffffff"/>
              </a:solidFill>
              <a:effectLst/>
              <a:uFillTx/>
              <a:latin typeface="Arial"/>
            </a:endParaRPr>
          </a:p>
        </p:txBody>
      </p:sp>
      <p:sp>
        <p:nvSpPr>
          <p:cNvPr id="136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land the rivers divide."  </a:t>
            </a:r>
            <a:endParaRPr b="0" lang="en-US" sz="3200" strike="noStrike" u="none">
              <a:solidFill>
                <a:srgbClr val="ffffff"/>
              </a:solidFill>
              <a:effectLst/>
              <a:uFillTx/>
              <a:latin typeface="Arial"/>
            </a:endParaRPr>
          </a:p>
        </p:txBody>
      </p:sp>
      <p:sp>
        <p:nvSpPr>
          <p:cNvPr id="136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6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19:3, What will God destroy in Egypt that when they consult the idols and charmers?  </a:t>
            </a:r>
            <a:endParaRPr b="0" lang="en-US" sz="3200" strike="noStrike" u="none">
              <a:solidFill>
                <a:srgbClr val="ffffff"/>
              </a:solidFill>
              <a:effectLst/>
              <a:uFillTx/>
              <a:latin typeface="Arial"/>
            </a:endParaRPr>
          </a:p>
        </p:txBody>
      </p:sp>
      <p:sp>
        <p:nvSpPr>
          <p:cNvPr id="1364"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19:3, ¿Qué destruirá Jehová en Egipto cuando consulten a sus imágenes y a sus hechiceros? </a:t>
            </a:r>
            <a:endParaRPr b="0" lang="en-US" sz="3200" strike="noStrike" u="none">
              <a:solidFill>
                <a:srgbClr val="ffffff"/>
              </a:solidFill>
              <a:effectLst/>
              <a:uFillTx/>
              <a:latin typeface="Arial"/>
            </a:endParaRPr>
          </a:p>
        </p:txBody>
      </p:sp>
      <p:sp>
        <p:nvSpPr>
          <p:cNvPr id="1365"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19:3, Que détruira Dieu en Égypte, lorsqu'ils consulteront les idoles et les enchanteurs ?</a:t>
            </a:r>
            <a:endParaRPr b="0" lang="en-US" sz="3200" strike="noStrike" u="none">
              <a:solidFill>
                <a:srgbClr val="ffffff"/>
              </a:solidFill>
              <a:effectLst/>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7"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8"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9"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70"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71"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72"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73"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74"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75"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6"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7"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8"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9"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80"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81"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82"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83"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84"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85"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6"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7"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8"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9"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90"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91"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6"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19:9, who will be ashamed in addition to thosw who weave fine fabric?  </a:t>
            </a:r>
            <a:endParaRPr b="0" lang="en-US" sz="3200" strike="noStrike" u="none">
              <a:solidFill>
                <a:srgbClr val="ffffff"/>
              </a:solidFill>
              <a:effectLst/>
              <a:uFillTx/>
              <a:latin typeface="Arial"/>
            </a:endParaRPr>
          </a:p>
        </p:txBody>
      </p:sp>
      <p:sp>
        <p:nvSpPr>
          <p:cNvPr id="137"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19:9, ¿quiénes serán confundidos además de los que tejen redes? </a:t>
            </a:r>
            <a:endParaRPr b="0" lang="en-US" sz="3200" strike="noStrike" u="none">
              <a:solidFill>
                <a:srgbClr val="ffffff"/>
              </a:solidFill>
              <a:effectLst/>
              <a:uFillTx/>
              <a:latin typeface="Arial"/>
            </a:endParaRPr>
          </a:p>
        </p:txBody>
      </p:sp>
      <p:sp>
        <p:nvSpPr>
          <p:cNvPr id="138"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19:9, qui aura honte en plus de ceux qui tissent des étoffes fines ?</a:t>
            </a:r>
            <a:endParaRPr b="0" lang="en-US" sz="3200" strike="noStrike" u="none">
              <a:solidFill>
                <a:srgbClr val="ffffff"/>
              </a:solidFill>
              <a:effectLst/>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1"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2"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5"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6"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9"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0"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2"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3"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4"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6"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7"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0"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1"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4"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וַעֲצָת֖וֹ אֲבַלֵּ֑עַ</a:t>
            </a:r>
            <a:endParaRPr b="0" lang="en-US" sz="3200" strike="noStrike" u="none">
              <a:solidFill>
                <a:srgbClr val="ffffff"/>
              </a:solidFill>
              <a:effectLst/>
              <a:uFillTx/>
              <a:latin typeface="Arial"/>
            </a:endParaRPr>
          </a:p>
        </p:txBody>
      </p:sp>
      <p:sp>
        <p:nvSpPr>
          <p:cNvPr id="139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j'anéantirai son conseil;</a:t>
            </a:r>
            <a:endParaRPr b="0" lang="en-US" sz="3200" strike="noStrike" u="none">
              <a:solidFill>
                <a:srgbClr val="ffffff"/>
              </a:solidFill>
              <a:effectLst/>
              <a:uFillTx/>
              <a:latin typeface="Arial"/>
            </a:endParaRPr>
          </a:p>
        </p:txBody>
      </p:sp>
      <p:sp>
        <p:nvSpPr>
          <p:cNvPr id="139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destruiré sus planes. </a:t>
            </a:r>
            <a:endParaRPr b="0" lang="en-US" sz="3200" strike="noStrike" u="none">
              <a:solidFill>
                <a:srgbClr val="ffffff"/>
              </a:solidFill>
              <a:effectLst/>
              <a:uFillTx/>
              <a:latin typeface="Arial"/>
            </a:endParaRPr>
          </a:p>
        </p:txBody>
      </p:sp>
      <p:sp>
        <p:nvSpPr>
          <p:cNvPr id="139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destroy their counsel,  </a:t>
            </a:r>
            <a:endParaRPr b="0" lang="en-US" sz="3200" strike="noStrike" u="none">
              <a:solidFill>
                <a:srgbClr val="ffffff"/>
              </a:solidFill>
              <a:effectLst/>
              <a:uFillTx/>
              <a:latin typeface="Arial"/>
            </a:endParaRPr>
          </a:p>
        </p:txBody>
      </p:sp>
      <p:sp>
        <p:nvSpPr>
          <p:cNvPr id="139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18:6, what words describe what will be done with both the cut branches and the cut sprigs?  </a:t>
            </a:r>
            <a:endParaRPr b="0" lang="en-US" sz="3200" strike="noStrike" u="none">
              <a:solidFill>
                <a:srgbClr val="ffffff"/>
              </a:solidFill>
              <a:effectLst/>
              <a:uFillTx/>
              <a:latin typeface="Arial"/>
            </a:endParaRPr>
          </a:p>
        </p:txBody>
      </p:sp>
      <p:sp>
        <p:nvSpPr>
          <p:cNvPr id="1399"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18:6, ¿qué palabras describen lo que se hará con las ramas y los retoños cortados? </a:t>
            </a:r>
            <a:endParaRPr b="0" lang="en-US" sz="3200" strike="noStrike" u="none">
              <a:solidFill>
                <a:srgbClr val="ffffff"/>
              </a:solidFill>
              <a:effectLst/>
              <a:uFillTx/>
              <a:latin typeface="Arial"/>
            </a:endParaRPr>
          </a:p>
        </p:txBody>
      </p:sp>
      <p:sp>
        <p:nvSpPr>
          <p:cNvPr id="1400"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18:6, quels mots décrivent ce qui sera fait à la fois des branches coupées et des brindilles coupées ?</a:t>
            </a:r>
            <a:endParaRPr b="0" lang="en-US" sz="3200" strike="noStrike" u="none">
              <a:solidFill>
                <a:srgbClr val="ffffff"/>
              </a:solidFill>
              <a:effectLst/>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02"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03"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04"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05"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6"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7"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8"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9"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10"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11"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12"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13"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14"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15"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6"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7"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8"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9"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20"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21"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22"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23"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24"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25"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6"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יֵעָזְב֤וּ יַחְדָּו֙</a:t>
            </a:r>
            <a:endParaRPr b="0" lang="en-US" sz="3200" strike="noStrike" u="none">
              <a:solidFill>
                <a:srgbClr val="ffffff"/>
              </a:solidFill>
              <a:effectLst/>
              <a:uFillTx/>
              <a:latin typeface="Arial"/>
            </a:endParaRPr>
          </a:p>
        </p:txBody>
      </p:sp>
      <p:sp>
        <p:nvSpPr>
          <p:cNvPr id="142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seront tous abandonnés</a:t>
            </a:r>
            <a:endParaRPr b="0" lang="en-US" sz="3200" strike="noStrike" u="none">
              <a:solidFill>
                <a:srgbClr val="ffffff"/>
              </a:solidFill>
              <a:effectLst/>
              <a:uFillTx/>
              <a:latin typeface="Arial"/>
            </a:endParaRPr>
          </a:p>
        </p:txBody>
      </p:sp>
      <p:sp>
        <p:nvSpPr>
          <p:cNvPr id="142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serán dejados todos </a:t>
            </a:r>
            <a:endParaRPr b="0" lang="en-US" sz="3200" strike="noStrike" u="none">
              <a:solidFill>
                <a:srgbClr val="ffffff"/>
              </a:solidFill>
              <a:effectLst/>
              <a:uFillTx/>
              <a:latin typeface="Arial"/>
            </a:endParaRPr>
          </a:p>
        </p:txBody>
      </p:sp>
      <p:sp>
        <p:nvSpPr>
          <p:cNvPr id="143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be left together  </a:t>
            </a:r>
            <a:endParaRPr b="0" lang="en-US" sz="3200" strike="noStrike" u="none">
              <a:solidFill>
                <a:srgbClr val="ffffff"/>
              </a:solidFill>
              <a:effectLst/>
              <a:uFillTx/>
              <a:latin typeface="Arial"/>
            </a:endParaRPr>
          </a:p>
        </p:txBody>
      </p:sp>
      <p:sp>
        <p:nvSpPr>
          <p:cNvPr id="143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3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19:7, what three terrible things did Isaiah prophecy would happen to the papyrus reeds by the River, by the mouth of the river, and everything sown by the River? (3 points)  </a:t>
            </a:r>
            <a:endParaRPr b="0" lang="en-US" sz="3200" strike="noStrike" u="none">
              <a:solidFill>
                <a:srgbClr val="ffffff"/>
              </a:solidFill>
              <a:effectLst/>
              <a:uFillTx/>
              <a:latin typeface="Arial"/>
            </a:endParaRPr>
          </a:p>
        </p:txBody>
      </p:sp>
      <p:sp>
        <p:nvSpPr>
          <p:cNvPr id="1434"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19:7, ¿Qué tres cosas terribles profetizó Isaías que sucederían a las praderas junto al río, junto a las riberas del río, y toda sementera del río? (3 puntos) </a:t>
            </a:r>
            <a:endParaRPr b="0" lang="en-US" sz="3200" strike="noStrike" u="none">
              <a:solidFill>
                <a:srgbClr val="ffffff"/>
              </a:solidFill>
              <a:effectLst/>
              <a:uFillTx/>
              <a:latin typeface="Arial"/>
            </a:endParaRPr>
          </a:p>
        </p:txBody>
      </p:sp>
      <p:sp>
        <p:nvSpPr>
          <p:cNvPr id="1435"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19:7, quelles sont les trois choses terribles qu'Ésaïe a prophétisées qui arriveraient aux roseaux de papyrus près du fleuve, à l'embouchure du fleuve et à tout ce qui est semé près du fleuve ? (3 points)</a:t>
            </a:r>
            <a:endParaRPr b="0" lang="en-US" sz="3200" strike="noStrike" u="none">
              <a:solidFill>
                <a:srgbClr val="ffffff"/>
              </a:solidFill>
              <a:effectLst/>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7"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8"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9"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40"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41"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42"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43"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44"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5"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6"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7"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8"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9"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50"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51"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52"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53"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54"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55"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6"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7"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8"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9"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60"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61"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יִיבַ֥שׁ נִדַּ֖ף וְאֵינֶֽנּוּ׃</a:t>
            </a:r>
            <a:endParaRPr b="0" lang="en-US" sz="3200" strike="noStrike" u="none">
              <a:solidFill>
                <a:srgbClr val="ffffff"/>
              </a:solidFill>
              <a:effectLst/>
              <a:uFillTx/>
              <a:latin typeface="Arial"/>
            </a:endParaRPr>
          </a:p>
        </p:txBody>
      </p:sp>
      <p:sp>
        <p:nvSpPr>
          <p:cNvPr id="146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 desséchera, Se réduira en poussière et périra.</a:t>
            </a:r>
            <a:endParaRPr b="0" lang="en-US" sz="3200" strike="noStrike" u="none">
              <a:solidFill>
                <a:srgbClr val="ffffff"/>
              </a:solidFill>
              <a:effectLst/>
              <a:uFillTx/>
              <a:latin typeface="Arial"/>
            </a:endParaRPr>
          </a:p>
        </p:txBody>
      </p:sp>
      <p:sp>
        <p:nvSpPr>
          <p:cNvPr id="146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 secarán, se perderán y no serán más. </a:t>
            </a:r>
            <a:endParaRPr b="0" lang="en-US" sz="3200" strike="noStrike" u="none">
              <a:solidFill>
                <a:srgbClr val="ffffff"/>
              </a:solidFill>
              <a:effectLst/>
              <a:uFillTx/>
              <a:latin typeface="Arial"/>
            </a:endParaRPr>
          </a:p>
        </p:txBody>
      </p:sp>
      <p:sp>
        <p:nvSpPr>
          <p:cNvPr id="146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wither, be driven away, and be no more.  </a:t>
            </a:r>
            <a:endParaRPr b="0" lang="en-US" sz="3200" strike="noStrike" u="none">
              <a:solidFill>
                <a:srgbClr val="ffffff"/>
              </a:solidFill>
              <a:effectLst/>
              <a:uFillTx/>
              <a:latin typeface="Arial"/>
            </a:endParaRPr>
          </a:p>
        </p:txBody>
      </p:sp>
      <p:sp>
        <p:nvSpPr>
          <p:cNvPr id="146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19:1, What will melt in the midst of Egypt when the Lord rides there on a swift cloud?  </a:t>
            </a:r>
            <a:endParaRPr b="0" lang="en-US" sz="3200" strike="noStrike" u="none">
              <a:solidFill>
                <a:srgbClr val="ffffff"/>
              </a:solidFill>
              <a:effectLst/>
              <a:uFillTx/>
              <a:latin typeface="Arial"/>
            </a:endParaRPr>
          </a:p>
        </p:txBody>
      </p:sp>
      <p:sp>
        <p:nvSpPr>
          <p:cNvPr id="1469"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19:1, ¿Qué se desfallecerá dentro de Egipto cuando Jehová entre allí montado sobre una ligera nube? </a:t>
            </a:r>
            <a:endParaRPr b="0" lang="en-US" sz="3200" strike="noStrike" u="none">
              <a:solidFill>
                <a:srgbClr val="ffffff"/>
              </a:solidFill>
              <a:effectLst/>
              <a:uFillTx/>
              <a:latin typeface="Arial"/>
            </a:endParaRPr>
          </a:p>
        </p:txBody>
      </p:sp>
      <p:sp>
        <p:nvSpPr>
          <p:cNvPr id="1470"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19:1, Qu’est-ce qui fondra au milieu de l’Égypte lorsque le Seigneur y montera sur un nuage rapide ?</a:t>
            </a:r>
            <a:endParaRPr b="0" lang="en-US" sz="3200" strike="noStrike" u="none">
              <a:solidFill>
                <a:srgbClr val="ffffff"/>
              </a:solidFill>
              <a:effectLst/>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72"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73"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74"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75"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6"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7"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8"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9"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80"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81"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82"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83"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4"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85"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6"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7"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8"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9"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90"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91"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92"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93"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94"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95"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6"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וּלְבַ֥ב מִצְרַ֖יִם יִמַּ֥ס בְּקִרְבּֽוֹ׃</a:t>
            </a:r>
            <a:endParaRPr b="0" lang="en-US" sz="3200" strike="noStrike" u="none">
              <a:solidFill>
                <a:srgbClr val="ffffff"/>
              </a:solidFill>
              <a:effectLst/>
              <a:uFillTx/>
              <a:latin typeface="Arial"/>
            </a:endParaRPr>
          </a:p>
        </p:txBody>
      </p:sp>
      <p:sp>
        <p:nvSpPr>
          <p:cNvPr id="149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coeur des Égyptiens tombe en défaillance.</a:t>
            </a:r>
            <a:endParaRPr b="0" lang="en-US" sz="3200" strike="noStrike" u="none">
              <a:solidFill>
                <a:srgbClr val="ffffff"/>
              </a:solidFill>
              <a:effectLst/>
              <a:uFillTx/>
              <a:latin typeface="Arial"/>
            </a:endParaRPr>
          </a:p>
        </p:txBody>
      </p:sp>
      <p:sp>
        <p:nvSpPr>
          <p:cNvPr id="149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desfallecerá el corazón de los egipcios dentro de ellos. </a:t>
            </a:r>
            <a:endParaRPr b="0" lang="en-US" sz="3200" strike="noStrike" u="none">
              <a:solidFill>
                <a:srgbClr val="ffffff"/>
              </a:solidFill>
              <a:effectLst/>
              <a:uFillTx/>
              <a:latin typeface="Arial"/>
            </a:endParaRPr>
          </a:p>
        </p:txBody>
      </p:sp>
      <p:sp>
        <p:nvSpPr>
          <p:cNvPr id="150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heart of Egypt will melt in its midst.  </a:t>
            </a:r>
            <a:endParaRPr b="0" lang="en-US" sz="3200" strike="noStrike" u="none">
              <a:solidFill>
                <a:srgbClr val="ffffff"/>
              </a:solidFill>
              <a:effectLst/>
              <a:uFillTx/>
              <a:latin typeface="Arial"/>
            </a:endParaRPr>
          </a:p>
        </p:txBody>
      </p:sp>
      <p:sp>
        <p:nvSpPr>
          <p:cNvPr id="150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50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8:21, how will they pass through it ?  </a:t>
            </a:r>
            <a:endParaRPr b="0" lang="en-US" sz="3200" strike="noStrike" u="none">
              <a:solidFill>
                <a:srgbClr val="ffffff"/>
              </a:solidFill>
              <a:effectLst/>
              <a:uFillTx/>
              <a:latin typeface="Arial"/>
            </a:endParaRPr>
          </a:p>
        </p:txBody>
      </p:sp>
      <p:sp>
        <p:nvSpPr>
          <p:cNvPr id="1504"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8:21 ¿Cómo pasarán por la tierra? </a:t>
            </a:r>
            <a:endParaRPr b="0" lang="en-US" sz="3200" strike="noStrike" u="none">
              <a:solidFill>
                <a:srgbClr val="ffffff"/>
              </a:solidFill>
              <a:effectLst/>
              <a:uFillTx/>
              <a:latin typeface="Arial"/>
            </a:endParaRPr>
          </a:p>
        </p:txBody>
      </p:sp>
      <p:sp>
        <p:nvSpPr>
          <p:cNvPr id="1505"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8:21, comment vont-ils le traverser ?</a:t>
            </a:r>
            <a:endParaRPr b="0" lang="en-US" sz="3200" strike="noStrike" u="none">
              <a:solidFill>
                <a:srgbClr val="ffffff"/>
              </a:solidFill>
              <a:effectLst/>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7"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8"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9"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10"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11"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12"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13"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14"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15"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6"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7"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8"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9"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20"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21"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22"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3"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24"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25"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6"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7"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8"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9"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30"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31"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וְעָ֥בַר בָּ֖הּ נִקְשֶׁ֣ה וְרָעֵ֑ב</a:t>
            </a:r>
            <a:endParaRPr b="0" lang="en-US" sz="3200" strike="noStrike" u="none">
              <a:solidFill>
                <a:srgbClr val="ffffff"/>
              </a:solidFill>
              <a:effectLst/>
              <a:uFillTx/>
              <a:latin typeface="Arial"/>
            </a:endParaRPr>
          </a:p>
        </p:txBody>
      </p:sp>
      <p:sp>
        <p:nvSpPr>
          <p:cNvPr id="153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sera errant dans le pays, accablé et affamé;</a:t>
            </a:r>
            <a:endParaRPr b="0" lang="en-US" sz="3200" strike="noStrike" u="none">
              <a:solidFill>
                <a:srgbClr val="ffffff"/>
              </a:solidFill>
              <a:effectLst/>
              <a:uFillTx/>
              <a:latin typeface="Arial"/>
            </a:endParaRPr>
          </a:p>
        </p:txBody>
      </p:sp>
      <p:sp>
        <p:nvSpPr>
          <p:cNvPr id="153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»Pasarán por la tierra fatigados y hambrientos, </a:t>
            </a:r>
            <a:endParaRPr b="0" lang="en-US" sz="3200" strike="noStrike" u="none">
              <a:solidFill>
                <a:srgbClr val="ffffff"/>
              </a:solidFill>
              <a:effectLst/>
              <a:uFillTx/>
              <a:latin typeface="Arial"/>
            </a:endParaRPr>
          </a:p>
        </p:txBody>
      </p:sp>
      <p:sp>
        <p:nvSpPr>
          <p:cNvPr id="153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pass through it hard-pressed and hungry;  </a:t>
            </a:r>
            <a:endParaRPr b="0" lang="en-US" sz="3200" strike="noStrike" u="none">
              <a:solidFill>
                <a:srgbClr val="ffffff"/>
              </a:solidFill>
              <a:effectLst/>
              <a:uFillTx/>
              <a:latin typeface="Arial"/>
            </a:endParaRPr>
          </a:p>
        </p:txBody>
      </p:sp>
      <p:sp>
        <p:nvSpPr>
          <p:cNvPr id="153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8:19, What do the people seek instead of God ?  </a:t>
            </a:r>
            <a:endParaRPr b="0" lang="en-US" sz="3200" strike="noStrike" u="none">
              <a:solidFill>
                <a:srgbClr val="ffffff"/>
              </a:solidFill>
              <a:effectLst/>
              <a:uFillTx/>
              <a:latin typeface="Arial"/>
            </a:endParaRPr>
          </a:p>
        </p:txBody>
      </p:sp>
      <p:sp>
        <p:nvSpPr>
          <p:cNvPr id="1539"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8:19 ¿a quién pregunta el pueblo en lugar de Dios? </a:t>
            </a:r>
            <a:endParaRPr b="0" lang="en-US" sz="3200" strike="noStrike" u="none">
              <a:solidFill>
                <a:srgbClr val="ffffff"/>
              </a:solidFill>
              <a:effectLst/>
              <a:uFillTx/>
              <a:latin typeface="Arial"/>
            </a:endParaRPr>
          </a:p>
        </p:txBody>
      </p:sp>
      <p:sp>
        <p:nvSpPr>
          <p:cNvPr id="1540"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8:19, Que recherchent les gens au lieu de Dieu ?</a:t>
            </a:r>
            <a:endParaRPr b="0" lang="en-US" sz="3200" strike="noStrike" u="none">
              <a:solidFill>
                <a:srgbClr val="ffffff"/>
              </a:solidFill>
              <a:effectLst/>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42"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43"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44"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45"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6"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7"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8"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9"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50"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51"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52"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53"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54"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55"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6"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7"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8"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9"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60"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61"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2"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63"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64"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65"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6"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עֹבְדֵ֥י פִשְׁתִּ֖ים שְׂרִיק֑וֹת</a:t>
            </a:r>
            <a:endParaRPr b="0" lang="en-US" sz="3200" strike="noStrike" u="none">
              <a:solidFill>
                <a:srgbClr val="ffffff"/>
              </a:solidFill>
              <a:effectLst/>
              <a:uFillTx/>
              <a:latin typeface="Arial"/>
            </a:endParaRPr>
          </a:p>
        </p:txBody>
      </p:sp>
      <p:sp>
        <p:nvSpPr>
          <p:cNvPr id="166"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Ceux qui travaillent le lin peigné</a:t>
            </a:r>
            <a:endParaRPr b="0" lang="en-US" sz="3200" strike="noStrike" u="none">
              <a:solidFill>
                <a:srgbClr val="ffffff"/>
              </a:solidFill>
              <a:effectLst/>
              <a:uFillTx/>
              <a:latin typeface="Arial"/>
            </a:endParaRPr>
          </a:p>
        </p:txBody>
      </p:sp>
      <p:sp>
        <p:nvSpPr>
          <p:cNvPr id="167"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que trabajan el lino fino </a:t>
            </a:r>
            <a:endParaRPr b="0" lang="en-US" sz="3200" strike="noStrike" u="none">
              <a:solidFill>
                <a:srgbClr val="ffffff"/>
              </a:solidFill>
              <a:effectLst/>
              <a:uFillTx/>
              <a:latin typeface="Arial"/>
            </a:endParaRPr>
          </a:p>
        </p:txBody>
      </p:sp>
      <p:sp>
        <p:nvSpPr>
          <p:cNvPr id="168"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those who work in fine flax  </a:t>
            </a:r>
            <a:endParaRPr b="0" lang="en-US" sz="3200" strike="noStrike" u="none">
              <a:solidFill>
                <a:srgbClr val="ffffff"/>
              </a:solidFill>
              <a:effectLst/>
              <a:uFillTx/>
              <a:latin typeface="Arial"/>
            </a:endParaRPr>
          </a:p>
        </p:txBody>
      </p:sp>
      <p:sp>
        <p:nvSpPr>
          <p:cNvPr id="169"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וְכִֽי־יֹאמְר֣וּ אֲלֵיכֶ֗ם דִּרְשׁ֤וּ אֶל־הָאֹבוֹת֙ וְאֶל־הַיִּדְּעֹנִ֔ים</a:t>
            </a:r>
            <a:endParaRPr b="0" lang="en-US" sz="3200" strike="noStrike" u="none">
              <a:solidFill>
                <a:srgbClr val="ffffff"/>
              </a:solidFill>
              <a:effectLst/>
              <a:uFillTx/>
              <a:latin typeface="Arial"/>
            </a:endParaRPr>
          </a:p>
        </p:txBody>
      </p:sp>
      <p:sp>
        <p:nvSpPr>
          <p:cNvPr id="156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Si l'on vous dit: Consultez ceux qui évoquent les morts et ceux qui prédisent l'avenir,</a:t>
            </a:r>
            <a:endParaRPr b="0" lang="en-US" sz="3200" strike="noStrike" u="none">
              <a:solidFill>
                <a:srgbClr val="ffffff"/>
              </a:solidFill>
              <a:effectLst/>
              <a:uFillTx/>
              <a:latin typeface="Arial"/>
            </a:endParaRPr>
          </a:p>
        </p:txBody>
      </p:sp>
      <p:sp>
        <p:nvSpPr>
          <p:cNvPr id="156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 os dicen: “Preguntad a los encantadores y a los adivinos, </a:t>
            </a:r>
            <a:endParaRPr b="0" lang="en-US" sz="3200" strike="noStrike" u="none">
              <a:solidFill>
                <a:srgbClr val="ffffff"/>
              </a:solidFill>
              <a:effectLst/>
              <a:uFillTx/>
              <a:latin typeface="Arial"/>
            </a:endParaRPr>
          </a:p>
        </p:txBody>
      </p:sp>
      <p:sp>
        <p:nvSpPr>
          <p:cNvPr id="157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when they say to you, "Seek those who are mediums and wizards,  </a:t>
            </a:r>
            <a:endParaRPr b="0" lang="en-US" sz="3200" strike="noStrike" u="none">
              <a:solidFill>
                <a:srgbClr val="ffffff"/>
              </a:solidFill>
              <a:effectLst/>
              <a:uFillTx/>
              <a:latin typeface="Arial"/>
            </a:endParaRPr>
          </a:p>
        </p:txBody>
      </p:sp>
      <p:sp>
        <p:nvSpPr>
          <p:cNvPr id="157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73"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 Who will the gloom be not upon ?  </a:t>
            </a:r>
            <a:endParaRPr b="0" lang="en-US" sz="3200" strike="noStrike" u="none">
              <a:solidFill>
                <a:srgbClr val="ffffff"/>
              </a:solidFill>
              <a:effectLst/>
              <a:uFillTx/>
              <a:latin typeface="Arial"/>
            </a:endParaRPr>
          </a:p>
        </p:txBody>
      </p:sp>
      <p:sp>
        <p:nvSpPr>
          <p:cNvPr id="1574"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 ¿sobre quién no estará la oscuridad? </a:t>
            </a:r>
            <a:endParaRPr b="0" lang="en-US" sz="3200" strike="noStrike" u="none">
              <a:solidFill>
                <a:srgbClr val="ffffff"/>
              </a:solidFill>
              <a:effectLst/>
              <a:uFillTx/>
              <a:latin typeface="Arial"/>
            </a:endParaRPr>
          </a:p>
        </p:txBody>
      </p:sp>
      <p:sp>
        <p:nvSpPr>
          <p:cNvPr id="1575"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8:23 (Anglais Ésaïe 9:1), Sur qui les ténèbres ne tomberont-elles pas ?</a:t>
            </a:r>
            <a:endParaRPr b="0" lang="en-US" sz="3200" strike="noStrike" u="none">
              <a:solidFill>
                <a:srgbClr val="ffffff"/>
              </a:solidFill>
              <a:effectLst/>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7"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8"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9"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80"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81"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82"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83"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84"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85"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6"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7"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8"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9"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90"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91"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92"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93"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94"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95"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6"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7"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8"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9"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00"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1"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לֹ֣א מוּעָף֮ לַאֲשֶׁ֣ר מוּצָ֣ק לָהּ֒</a:t>
            </a:r>
            <a:endParaRPr b="0" lang="en-US" sz="3200" strike="noStrike" u="none">
              <a:solidFill>
                <a:srgbClr val="ffffff"/>
              </a:solidFill>
              <a:effectLst/>
              <a:uFillTx/>
              <a:latin typeface="Arial"/>
            </a:endParaRPr>
          </a:p>
        </p:txBody>
      </p:sp>
      <p:sp>
        <p:nvSpPr>
          <p:cNvPr id="1603"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les ténèbres ne régneront pas toujours Sur la terre</a:t>
            </a:r>
            <a:endParaRPr b="0" lang="en-US" sz="3200" strike="noStrike" u="none">
              <a:solidFill>
                <a:srgbClr val="ffffff"/>
              </a:solidFill>
              <a:effectLst/>
              <a:uFillTx/>
              <a:latin typeface="Arial"/>
            </a:endParaRPr>
          </a:p>
        </p:txBody>
      </p:sp>
      <p:sp>
        <p:nvSpPr>
          <p:cNvPr id="1604"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no habrá siempre oscuridad para la que está ahora en angustia, </a:t>
            </a:r>
            <a:endParaRPr b="0" lang="en-US" sz="3200" strike="noStrike" u="none">
              <a:solidFill>
                <a:srgbClr val="ffffff"/>
              </a:solidFill>
              <a:effectLst/>
              <a:uFillTx/>
              <a:latin typeface="Arial"/>
            </a:endParaRPr>
          </a:p>
        </p:txBody>
      </p:sp>
      <p:sp>
        <p:nvSpPr>
          <p:cNvPr id="1605"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Nevertheless the gloom will not be upon her who is distressed,  </a:t>
            </a:r>
            <a:endParaRPr b="0" lang="en-US" sz="3200" strike="noStrike" u="none">
              <a:solidFill>
                <a:srgbClr val="ffffff"/>
              </a:solidFill>
              <a:effectLst/>
              <a:uFillTx/>
              <a:latin typeface="Arial"/>
            </a:endParaRPr>
          </a:p>
        </p:txBody>
      </p:sp>
      <p:sp>
        <p:nvSpPr>
          <p:cNvPr id="1606"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8"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18:7, What is another name God called Mount Zion?  Fill in the blanks:  "To the ______ of the _____ of the Lord of ______." (3 points)  </a:t>
            </a:r>
            <a:endParaRPr b="0" lang="en-US" sz="3200" strike="noStrike" u="none">
              <a:solidFill>
                <a:srgbClr val="ffffff"/>
              </a:solidFill>
              <a:effectLst/>
              <a:uFillTx/>
              <a:latin typeface="Arial"/>
            </a:endParaRPr>
          </a:p>
        </p:txBody>
      </p:sp>
      <p:sp>
        <p:nvSpPr>
          <p:cNvPr id="1609"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18:7, ¿con qué otro nombre Jehová llamó al monte Sión? Completa los espacios en blanco: "Será traída al _____ del ______ de Jehová de los _________". (3 puntos) </a:t>
            </a:r>
            <a:endParaRPr b="0" lang="en-US" sz="3200" strike="noStrike" u="none">
              <a:solidFill>
                <a:srgbClr val="ffffff"/>
              </a:solidFill>
              <a:effectLst/>
              <a:uFillTx/>
              <a:latin typeface="Arial"/>
            </a:endParaRPr>
          </a:p>
        </p:txBody>
      </p:sp>
      <p:sp>
        <p:nvSpPr>
          <p:cNvPr id="1610"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18:7, quel autre nom Dieu a-t-il donné au mont Sion ? Complétez les champs : « Au ______ du _____ du Seigneur de ______. » (3 points)</a:t>
            </a:r>
            <a:endParaRPr b="0" lang="en-US" sz="3200" strike="noStrike" u="none">
              <a:solidFill>
                <a:srgbClr val="ffffff"/>
              </a:solidFill>
              <a:effectLst/>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12"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13"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14"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15"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6"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7"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8"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9"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20"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21"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22"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23"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24"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25"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6"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7"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8"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9"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30"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31"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32"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33"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34"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35"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6"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אֶל־מְק֛וֹם שֵׁם־יְהוָ֥ה צְבָא֖וֹת</a:t>
            </a:r>
            <a:endParaRPr b="0" lang="en-US" sz="3200" strike="noStrike" u="none">
              <a:solidFill>
                <a:srgbClr val="ffffff"/>
              </a:solidFill>
              <a:effectLst/>
              <a:uFillTx/>
              <a:latin typeface="Arial"/>
            </a:endParaRPr>
          </a:p>
        </p:txBody>
      </p:sp>
      <p:sp>
        <p:nvSpPr>
          <p:cNvPr id="1638"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seront apportées là où réside le nom de l'Éternel des armées,</a:t>
            </a:r>
            <a:endParaRPr b="0" lang="en-US" sz="3200" strike="noStrike" u="none">
              <a:solidFill>
                <a:srgbClr val="ffffff"/>
              </a:solidFill>
              <a:effectLst/>
              <a:uFillTx/>
              <a:latin typeface="Arial"/>
            </a:endParaRPr>
          </a:p>
        </p:txBody>
      </p:sp>
      <p:sp>
        <p:nvSpPr>
          <p:cNvPr id="1639"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traída al lugar del nombre de Jehová de los ejércitos, </a:t>
            </a:r>
            <a:endParaRPr b="0" lang="en-US" sz="3200" strike="noStrike" u="none">
              <a:solidFill>
                <a:srgbClr val="ffffff"/>
              </a:solidFill>
              <a:effectLst/>
              <a:uFillTx/>
              <a:latin typeface="Arial"/>
            </a:endParaRPr>
          </a:p>
        </p:txBody>
      </p:sp>
      <p:sp>
        <p:nvSpPr>
          <p:cNvPr id="1640"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place of the name of the Lord of hosts,  </a:t>
            </a:r>
            <a:endParaRPr b="0" lang="en-US" sz="3200" strike="noStrike" u="none">
              <a:solidFill>
                <a:srgbClr val="ffffff"/>
              </a:solidFill>
              <a:effectLst/>
              <a:uFillTx/>
              <a:latin typeface="Arial"/>
            </a:endParaRPr>
          </a:p>
        </p:txBody>
      </p:sp>
      <p:sp>
        <p:nvSpPr>
          <p:cNvPr id="1641"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3213</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2025-11-12T13:53:26Z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