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spAutoFit/>
          </a:bodyPr>
          <a:p>
            <a:pPr indent="0" algn="ctr">
              <a:buNone/>
            </a:pPr>
            <a:endParaRPr b="0" lang="en-US" sz="32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ADVENTURER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61"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6-19</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7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11:8, what will the weaned child do?  </a:t>
            </a:r>
            <a:endParaRPr b="0" lang="en-US" sz="3200" strike="noStrike" u="none">
              <a:solidFill>
                <a:srgbClr val="ffffff"/>
              </a:solidFill>
              <a:effectLst/>
              <a:uFillTx/>
              <a:latin typeface="Arial"/>
            </a:endParaRPr>
          </a:p>
        </p:txBody>
      </p:sp>
      <p:sp>
        <p:nvSpPr>
          <p:cNvPr id="172"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11:8 ¿Qué hará el recién destetado? </a:t>
            </a:r>
            <a:endParaRPr b="0" lang="en-US" sz="3200" strike="noStrike" u="none">
              <a:solidFill>
                <a:srgbClr val="ffffff"/>
              </a:solidFill>
              <a:effectLst/>
              <a:uFillTx/>
              <a:latin typeface="Arial"/>
            </a:endParaRPr>
          </a:p>
        </p:txBody>
      </p:sp>
      <p:sp>
        <p:nvSpPr>
          <p:cNvPr id="173"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11:8, que fera l’enfant sevré ?</a:t>
            </a:r>
            <a:endParaRPr b="0" lang="en-US" sz="3200" strike="noStrike" u="none">
              <a:solidFill>
                <a:srgbClr val="ffffff"/>
              </a:solidFill>
              <a:effectLst/>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5"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6"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7"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9"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0"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1"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3"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4"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5"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7"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8"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9"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1"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2"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3"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5"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6"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7"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9"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וְעַל֙ מְאוּרַ֣ת צִפְעוֹנִ֔י גָּמ֖וּל יָד֥וֹ הָדָֽה׃</a:t>
            </a:r>
            <a:endParaRPr b="0" lang="en-US" sz="3200" strike="noStrike" u="none">
              <a:solidFill>
                <a:srgbClr val="ffffff"/>
              </a:solidFill>
              <a:effectLst/>
              <a:uFillTx/>
              <a:latin typeface="Arial"/>
            </a:endParaRPr>
          </a:p>
        </p:txBody>
      </p:sp>
      <p:sp>
        <p:nvSpPr>
          <p:cNvPr id="20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l'enfant sevré mettra sa main dans la caverne du basilic.</a:t>
            </a:r>
            <a:endParaRPr b="0" lang="en-US" sz="3200" strike="noStrike" u="none">
              <a:solidFill>
                <a:srgbClr val="ffffff"/>
              </a:solidFill>
              <a:effectLst/>
              <a:uFillTx/>
              <a:latin typeface="Arial"/>
            </a:endParaRPr>
          </a:p>
        </p:txBody>
      </p:sp>
      <p:sp>
        <p:nvSpPr>
          <p:cNvPr id="20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recién destetado extenderá su mano sobre la caverna de la víbora. </a:t>
            </a:r>
            <a:endParaRPr b="0" lang="en-US" sz="3200" strike="noStrike" u="none">
              <a:solidFill>
                <a:srgbClr val="ffffff"/>
              </a:solidFill>
              <a:effectLst/>
              <a:uFillTx/>
              <a:latin typeface="Arial"/>
            </a:endParaRPr>
          </a:p>
        </p:txBody>
      </p:sp>
      <p:sp>
        <p:nvSpPr>
          <p:cNvPr id="20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weaned child shall put his hand in the viper’s den.  </a:t>
            </a:r>
            <a:endParaRPr b="0" lang="en-US" sz="3200" strike="noStrike" u="none">
              <a:solidFill>
                <a:srgbClr val="ffffff"/>
              </a:solidFill>
              <a:effectLst/>
              <a:uFillTx/>
              <a:latin typeface="Arial"/>
            </a:endParaRPr>
          </a:p>
        </p:txBody>
      </p:sp>
      <p:sp>
        <p:nvSpPr>
          <p:cNvPr id="20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19:17, Everyone who makes mention of Judah being a terror to Egypt in the future will feel what emotion in himself?  </a:t>
            </a:r>
            <a:endParaRPr b="0" lang="en-US" sz="3200" strike="noStrike" u="none">
              <a:solidFill>
                <a:srgbClr val="ffffff"/>
              </a:solidFill>
              <a:effectLst/>
              <a:uFillTx/>
              <a:latin typeface="Arial"/>
            </a:endParaRPr>
          </a:p>
        </p:txBody>
      </p:sp>
      <p:sp>
        <p:nvSpPr>
          <p:cNvPr id="207"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19:17, ¿qué emoción sentirá todo hombre que se acuerde de la tierra de Judá? </a:t>
            </a:r>
            <a:endParaRPr b="0" lang="en-US" sz="3200" strike="noStrike" u="none">
              <a:solidFill>
                <a:srgbClr val="ffffff"/>
              </a:solidFill>
              <a:effectLst/>
              <a:uFillTx/>
              <a:latin typeface="Arial"/>
            </a:endParaRPr>
          </a:p>
        </p:txBody>
      </p:sp>
      <p:sp>
        <p:nvSpPr>
          <p:cNvPr id="208"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19:17, quiconque mentionnera que Juda sera une terreur pour l’Égypte dans le futur ressentira quelle émotion en lui-même ?</a:t>
            </a:r>
            <a:endParaRPr b="0" lang="en-US" sz="3200" strike="noStrike" u="none">
              <a:solidFill>
                <a:srgbClr val="ffffff"/>
              </a:solidFill>
              <a:effectLst/>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0"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1"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2"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4"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5"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6"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8"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9"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0"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2"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3"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4"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6"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7"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8"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0"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1"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2"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4"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אֹתָ֛הּ אֵלָ֖יו יִפְחָ֑ד</a:t>
            </a:r>
            <a:endParaRPr b="0" lang="en-US" sz="3200" strike="noStrike" u="none">
              <a:solidFill>
                <a:srgbClr val="ffffff"/>
              </a:solidFill>
              <a:effectLst/>
              <a:uFillTx/>
              <a:latin typeface="Arial"/>
            </a:endParaRPr>
          </a:p>
        </p:txBody>
      </p:sp>
      <p:sp>
        <p:nvSpPr>
          <p:cNvPr id="23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elle sera dans l'épouvante,</a:t>
            </a:r>
            <a:endParaRPr b="0" lang="en-US" sz="3200" strike="noStrike" u="none">
              <a:solidFill>
                <a:srgbClr val="ffffff"/>
              </a:solidFill>
              <a:effectLst/>
              <a:uFillTx/>
              <a:latin typeface="Arial"/>
            </a:endParaRPr>
          </a:p>
        </p:txBody>
      </p:sp>
      <p:sp>
        <p:nvSpPr>
          <p:cNvPr id="23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temerá </a:t>
            </a:r>
            <a:endParaRPr b="0" lang="en-US" sz="3200" strike="noStrike" u="none">
              <a:solidFill>
                <a:srgbClr val="ffffff"/>
              </a:solidFill>
              <a:effectLst/>
              <a:uFillTx/>
              <a:latin typeface="Arial"/>
            </a:endParaRPr>
          </a:p>
        </p:txBody>
      </p:sp>
      <p:sp>
        <p:nvSpPr>
          <p:cNvPr id="23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be afraid in himself,  </a:t>
            </a:r>
            <a:endParaRPr b="0" lang="en-US" sz="3200" strike="noStrike" u="none">
              <a:solidFill>
                <a:srgbClr val="ffffff"/>
              </a:solidFill>
              <a:effectLst/>
              <a:uFillTx/>
              <a:latin typeface="Arial"/>
            </a:endParaRPr>
          </a:p>
        </p:txBody>
      </p:sp>
      <p:sp>
        <p:nvSpPr>
          <p:cNvPr id="23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4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9:17, what is stretched out still ?  </a:t>
            </a:r>
            <a:endParaRPr b="0" lang="en-US" sz="3200" strike="noStrike" u="none">
              <a:solidFill>
                <a:srgbClr val="ffffff"/>
              </a:solidFill>
              <a:effectLst/>
              <a:uFillTx/>
              <a:latin typeface="Arial"/>
            </a:endParaRPr>
          </a:p>
        </p:txBody>
      </p:sp>
      <p:sp>
        <p:nvSpPr>
          <p:cNvPr id="242"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9:17, ¿qué está todavía extendida? </a:t>
            </a:r>
            <a:endParaRPr b="0" lang="en-US" sz="3200" strike="noStrike" u="none">
              <a:solidFill>
                <a:srgbClr val="ffffff"/>
              </a:solidFill>
              <a:effectLst/>
              <a:uFillTx/>
              <a:latin typeface="Arial"/>
            </a:endParaRPr>
          </a:p>
        </p:txBody>
      </p:sp>
      <p:sp>
        <p:nvSpPr>
          <p:cNvPr id="243"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9:16 (Anglais Ésaïe 9:17), qu'est-ce qui est encore étendu ?</a:t>
            </a:r>
            <a:endParaRPr b="0" lang="en-US" sz="3200" strike="noStrike" u="none">
              <a:solidFill>
                <a:srgbClr val="ffffff"/>
              </a:solidFill>
              <a:effectLst/>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5"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6"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7"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9"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0"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1"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3"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4"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5"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7"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8"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9"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1"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2"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3"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5"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6"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7"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9"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וְע֖וֹד יָד֥וֹ נְטוּיָֽה׃</a:t>
            </a:r>
            <a:endParaRPr b="0" lang="en-US" sz="3200" strike="noStrike" u="none">
              <a:solidFill>
                <a:srgbClr val="ffffff"/>
              </a:solidFill>
              <a:effectLst/>
              <a:uFillTx/>
              <a:latin typeface="Arial"/>
            </a:endParaRPr>
          </a:p>
        </p:txBody>
      </p:sp>
      <p:sp>
        <p:nvSpPr>
          <p:cNvPr id="27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sa main est encore étendue.</a:t>
            </a:r>
            <a:endParaRPr b="0" lang="en-US" sz="3200" strike="noStrike" u="none">
              <a:solidFill>
                <a:srgbClr val="ffffff"/>
              </a:solidFill>
              <a:effectLst/>
              <a:uFillTx/>
              <a:latin typeface="Arial"/>
            </a:endParaRPr>
          </a:p>
        </p:txBody>
      </p:sp>
      <p:sp>
        <p:nvSpPr>
          <p:cNvPr id="27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sino que todavía su mano está extendida. </a:t>
            </a:r>
            <a:endParaRPr b="0" lang="en-US" sz="3200" strike="noStrike" u="none">
              <a:solidFill>
                <a:srgbClr val="ffffff"/>
              </a:solidFill>
              <a:effectLst/>
              <a:uFillTx/>
              <a:latin typeface="Arial"/>
            </a:endParaRPr>
          </a:p>
        </p:txBody>
      </p:sp>
      <p:sp>
        <p:nvSpPr>
          <p:cNvPr id="27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His hand is stretched out still.  </a:t>
            </a:r>
            <a:endParaRPr b="0" lang="en-US" sz="3200" strike="noStrike" u="none">
              <a:solidFill>
                <a:srgbClr val="ffffff"/>
              </a:solidFill>
              <a:effectLst/>
              <a:uFillTx/>
              <a:latin typeface="Arial"/>
            </a:endParaRPr>
          </a:p>
        </p:txBody>
      </p:sp>
      <p:sp>
        <p:nvSpPr>
          <p:cNvPr id="27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11:9, what will be similar to how completely the waters cover the sea?  </a:t>
            </a:r>
            <a:endParaRPr b="0" lang="en-US" sz="3200" strike="noStrike" u="none">
              <a:solidFill>
                <a:srgbClr val="ffffff"/>
              </a:solidFill>
              <a:effectLst/>
              <a:uFillTx/>
              <a:latin typeface="Arial"/>
            </a:endParaRPr>
          </a:p>
        </p:txBody>
      </p:sp>
      <p:sp>
        <p:nvSpPr>
          <p:cNvPr id="277"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11:9, ¿qué será similar a cómo las aguas cubrirán completamente el mar? </a:t>
            </a:r>
            <a:endParaRPr b="0" lang="en-US" sz="3200" strike="noStrike" u="none">
              <a:solidFill>
                <a:srgbClr val="ffffff"/>
              </a:solidFill>
              <a:effectLst/>
              <a:uFillTx/>
              <a:latin typeface="Arial"/>
            </a:endParaRPr>
          </a:p>
        </p:txBody>
      </p:sp>
      <p:sp>
        <p:nvSpPr>
          <p:cNvPr id="278"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11:9, qu’est-ce qui sera semblable à la façon dont les eaux couvriront complètement la mer ?</a:t>
            </a:r>
            <a:endParaRPr b="0" lang="en-US" sz="3200" strike="noStrike" u="none">
              <a:solidFill>
                <a:srgbClr val="ffffff"/>
              </a:solidFill>
              <a:effectLst/>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0"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1"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2"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4"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5"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6"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8"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9"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0"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2"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3"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4"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6"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7"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8"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0"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1"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2"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4"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מָלְאָ֣ה הָאָ֗רֶץ דֵּעָה֙ אֶת־ יְהוָ֔ה</a:t>
            </a:r>
            <a:endParaRPr b="0" lang="en-US" sz="3200" strike="noStrike" u="none">
              <a:solidFill>
                <a:srgbClr val="ffffff"/>
              </a:solidFill>
              <a:effectLst/>
              <a:uFillTx/>
              <a:latin typeface="Arial"/>
            </a:endParaRPr>
          </a:p>
        </p:txBody>
      </p:sp>
      <p:sp>
        <p:nvSpPr>
          <p:cNvPr id="30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la terre sera remplie de la connaissance de l'Éternel,</a:t>
            </a:r>
            <a:endParaRPr b="0" lang="en-US" sz="3200" strike="noStrike" u="none">
              <a:solidFill>
                <a:srgbClr val="ffffff"/>
              </a:solidFill>
              <a:effectLst/>
              <a:uFillTx/>
              <a:latin typeface="Arial"/>
            </a:endParaRPr>
          </a:p>
        </p:txBody>
      </p:sp>
      <p:sp>
        <p:nvSpPr>
          <p:cNvPr id="30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la tierra será llena del conocimiento de Jehová, </a:t>
            </a:r>
            <a:endParaRPr b="0" lang="en-US" sz="3200" strike="noStrike" u="none">
              <a:solidFill>
                <a:srgbClr val="ffffff"/>
              </a:solidFill>
              <a:effectLst/>
              <a:uFillTx/>
              <a:latin typeface="Arial"/>
            </a:endParaRPr>
          </a:p>
        </p:txBody>
      </p:sp>
      <p:sp>
        <p:nvSpPr>
          <p:cNvPr id="30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earth shall be full of the knowledge of the Lord  </a:t>
            </a:r>
            <a:endParaRPr b="0" lang="en-US" sz="3200" strike="noStrike" u="none">
              <a:solidFill>
                <a:srgbClr val="ffffff"/>
              </a:solidFill>
              <a:effectLst/>
              <a:uFillTx/>
              <a:latin typeface="Arial"/>
            </a:endParaRPr>
          </a:p>
        </p:txBody>
      </p:sp>
      <p:sp>
        <p:nvSpPr>
          <p:cNvPr id="30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1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11:11, what will the Lord do again the second time when the Root of Jesse stands as a banner?  </a:t>
            </a:r>
            <a:endParaRPr b="0" lang="en-US" sz="3200" strike="noStrike" u="none">
              <a:solidFill>
                <a:srgbClr val="ffffff"/>
              </a:solidFill>
              <a:effectLst/>
              <a:uFillTx/>
              <a:latin typeface="Arial"/>
            </a:endParaRPr>
          </a:p>
        </p:txBody>
      </p:sp>
      <p:sp>
        <p:nvSpPr>
          <p:cNvPr id="312"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11:11, ¿qué volverá a hacer Jehová otra vez cuando la raíz de Isaí esté parada como bandera? </a:t>
            </a:r>
            <a:endParaRPr b="0" lang="en-US" sz="3200" strike="noStrike" u="none">
              <a:solidFill>
                <a:srgbClr val="ffffff"/>
              </a:solidFill>
              <a:effectLst/>
              <a:uFillTx/>
              <a:latin typeface="Arial"/>
            </a:endParaRPr>
          </a:p>
        </p:txBody>
      </p:sp>
      <p:sp>
        <p:nvSpPr>
          <p:cNvPr id="313"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11:11, que fera le Seigneur une deuxième fois lorsque la racine de Jessé se dressera comme une bannière ?</a:t>
            </a:r>
            <a:endParaRPr b="0" lang="en-US" sz="3200" strike="noStrike" u="none">
              <a:solidFill>
                <a:srgbClr val="ffffff"/>
              </a:solidFill>
              <a:effectLst/>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5"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6"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7"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9"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20"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21"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22"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23"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4"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5"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6"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7"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8"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9"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30"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31"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32"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33"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4"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5"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6"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7"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8"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9"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לִקְנ֖וֹת אֶת־ שְׁאָ֣ר עַמּ֑וֹ אֲשֶׁ֣ר יִשָּׁאֵר֩</a:t>
            </a:r>
            <a:endParaRPr b="0" lang="en-US" sz="3200" strike="noStrike" u="none">
              <a:solidFill>
                <a:srgbClr val="ffffff"/>
              </a:solidFill>
              <a:effectLst/>
              <a:uFillTx/>
              <a:latin typeface="Arial"/>
            </a:endParaRPr>
          </a:p>
        </p:txBody>
      </p:sp>
      <p:sp>
        <p:nvSpPr>
          <p:cNvPr id="34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racheter le reste de son peuple,</a:t>
            </a:r>
            <a:endParaRPr b="0" lang="en-US" sz="3200" strike="noStrike" u="none">
              <a:solidFill>
                <a:srgbClr val="ffffff"/>
              </a:solidFill>
              <a:effectLst/>
              <a:uFillTx/>
              <a:latin typeface="Arial"/>
            </a:endParaRPr>
          </a:p>
        </p:txBody>
      </p:sp>
      <p:sp>
        <p:nvSpPr>
          <p:cNvPr id="34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recobrar el resto de su pueblo que aún quede </a:t>
            </a:r>
            <a:endParaRPr b="0" lang="en-US" sz="3200" strike="noStrike" u="none">
              <a:solidFill>
                <a:srgbClr val="ffffff"/>
              </a:solidFill>
              <a:effectLst/>
              <a:uFillTx/>
              <a:latin typeface="Arial"/>
            </a:endParaRPr>
          </a:p>
        </p:txBody>
      </p:sp>
      <p:sp>
        <p:nvSpPr>
          <p:cNvPr id="34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recover the remnant of His people who are left,  </a:t>
            </a:r>
            <a:endParaRPr b="0" lang="en-US" sz="3200" strike="noStrike" u="none">
              <a:solidFill>
                <a:srgbClr val="ffffff"/>
              </a:solidFill>
              <a:effectLst/>
              <a:uFillTx/>
              <a:latin typeface="Arial"/>
            </a:endParaRPr>
          </a:p>
        </p:txBody>
      </p:sp>
      <p:sp>
        <p:nvSpPr>
          <p:cNvPr id="34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63"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19:23, Where will the Egyptian go?  </a:t>
            </a:r>
            <a:endParaRPr b="0" lang="en-US" sz="3200" strike="noStrike" u="none">
              <a:solidFill>
                <a:srgbClr val="ffffff"/>
              </a:solidFill>
              <a:effectLst/>
              <a:uFillTx/>
              <a:latin typeface="Arial"/>
            </a:endParaRPr>
          </a:p>
        </p:txBody>
      </p:sp>
      <p:sp>
        <p:nvSpPr>
          <p:cNvPr id="347"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19:23, ¿adónde entrarán egipcios? </a:t>
            </a:r>
            <a:endParaRPr b="0" lang="en-US" sz="3200" strike="noStrike" u="none">
              <a:solidFill>
                <a:srgbClr val="ffffff"/>
              </a:solidFill>
              <a:effectLst/>
              <a:uFillTx/>
              <a:latin typeface="Arial"/>
            </a:endParaRPr>
          </a:p>
        </p:txBody>
      </p:sp>
      <p:sp>
        <p:nvSpPr>
          <p:cNvPr id="348"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19:23, Où ira l’Égyptien ?</a:t>
            </a:r>
            <a:endParaRPr b="0" lang="en-US" sz="3200" strike="noStrike" u="none">
              <a:solidFill>
                <a:srgbClr val="ffffff"/>
              </a:solidFill>
              <a:effectLst/>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50"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51"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52"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53"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4"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5"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6"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7"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8"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9"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60"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61"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62"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63"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4"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5"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6"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7"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8"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9"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70"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71"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72"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73"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4"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וּמִצְרַ֣יִם בְּאַשּׁ֑וּר</a:t>
            </a:r>
            <a:endParaRPr b="0" lang="en-US" sz="3200" strike="noStrike" u="none">
              <a:solidFill>
                <a:srgbClr val="ffffff"/>
              </a:solidFill>
              <a:effectLst/>
              <a:uFillTx/>
              <a:latin typeface="Arial"/>
            </a:endParaRPr>
          </a:p>
        </p:txBody>
      </p:sp>
      <p:sp>
        <p:nvSpPr>
          <p:cNvPr id="37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les Égyptiens en Assyrie,</a:t>
            </a:r>
            <a:endParaRPr b="0" lang="en-US" sz="3200" strike="noStrike" u="none">
              <a:solidFill>
                <a:srgbClr val="ffffff"/>
              </a:solidFill>
              <a:effectLst/>
              <a:uFillTx/>
              <a:latin typeface="Arial"/>
            </a:endParaRPr>
          </a:p>
        </p:txBody>
      </p:sp>
      <p:sp>
        <p:nvSpPr>
          <p:cNvPr id="37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egipcios en Asiria; </a:t>
            </a:r>
            <a:endParaRPr b="0" lang="en-US" sz="3200" strike="noStrike" u="none">
              <a:solidFill>
                <a:srgbClr val="ffffff"/>
              </a:solidFill>
              <a:effectLst/>
              <a:uFillTx/>
              <a:latin typeface="Arial"/>
            </a:endParaRPr>
          </a:p>
        </p:txBody>
      </p:sp>
      <p:sp>
        <p:nvSpPr>
          <p:cNvPr id="37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Egyptian into Assyria,  </a:t>
            </a:r>
            <a:endParaRPr b="0" lang="en-US" sz="3200" strike="noStrike" u="none">
              <a:solidFill>
                <a:srgbClr val="ffffff"/>
              </a:solidFill>
              <a:effectLst/>
              <a:uFillTx/>
              <a:latin typeface="Arial"/>
            </a:endParaRPr>
          </a:p>
        </p:txBody>
      </p:sp>
      <p:sp>
        <p:nvSpPr>
          <p:cNvPr id="37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8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19:10, Isaiah prophecied that in Egypt, all who make wages would be what?  </a:t>
            </a:r>
            <a:endParaRPr b="0" lang="en-US" sz="3200" strike="noStrike" u="none">
              <a:solidFill>
                <a:srgbClr val="ffffff"/>
              </a:solidFill>
              <a:effectLst/>
              <a:uFillTx/>
              <a:latin typeface="Arial"/>
            </a:endParaRPr>
          </a:p>
        </p:txBody>
      </p:sp>
      <p:sp>
        <p:nvSpPr>
          <p:cNvPr id="382"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19:10, ¿cómo se sentirán todos los que hacen viveros para peces? </a:t>
            </a:r>
            <a:endParaRPr b="0" lang="en-US" sz="3200" strike="noStrike" u="none">
              <a:solidFill>
                <a:srgbClr val="ffffff"/>
              </a:solidFill>
              <a:effectLst/>
              <a:uFillTx/>
              <a:latin typeface="Arial"/>
            </a:endParaRPr>
          </a:p>
        </p:txBody>
      </p:sp>
      <p:sp>
        <p:nvSpPr>
          <p:cNvPr id="383"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19:10, Ésaïe a prophétisé qu’en Égypte, tous ceux qui gagnent un salaire seraient quoi ?</a:t>
            </a:r>
            <a:endParaRPr b="0" lang="en-US" sz="3200" strike="noStrike" u="none">
              <a:solidFill>
                <a:srgbClr val="ffffff"/>
              </a:solidFill>
              <a:effectLst/>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5"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6"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7"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8"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9"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90"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91"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92"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93"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4"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5"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6"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7"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8"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9"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00"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01"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02"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03"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4"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5"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6"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7"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8"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9"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אַגְמֵי־נָֽפֶשׁ׃</a:t>
            </a:r>
            <a:endParaRPr b="0" lang="en-US" sz="3200" strike="noStrike" u="none">
              <a:solidFill>
                <a:srgbClr val="ffffff"/>
              </a:solidFill>
              <a:effectLst/>
              <a:uFillTx/>
              <a:latin typeface="Arial"/>
            </a:endParaRPr>
          </a:p>
        </p:txBody>
      </p:sp>
      <p:sp>
        <p:nvSpPr>
          <p:cNvPr id="41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auront l'âme attristée.</a:t>
            </a:r>
            <a:endParaRPr b="0" lang="en-US" sz="3200" strike="noStrike" u="none">
              <a:solidFill>
                <a:srgbClr val="ffffff"/>
              </a:solidFill>
              <a:effectLst/>
              <a:uFillTx/>
              <a:latin typeface="Arial"/>
            </a:endParaRPr>
          </a:p>
        </p:txBody>
      </p:sp>
      <p:sp>
        <p:nvSpPr>
          <p:cNvPr id="41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se afligirán </a:t>
            </a:r>
            <a:endParaRPr b="0" lang="en-US" sz="3200" strike="noStrike" u="none">
              <a:solidFill>
                <a:srgbClr val="ffffff"/>
              </a:solidFill>
              <a:effectLst/>
              <a:uFillTx/>
              <a:latin typeface="Arial"/>
            </a:endParaRPr>
          </a:p>
        </p:txBody>
      </p:sp>
      <p:sp>
        <p:nvSpPr>
          <p:cNvPr id="41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be troubled of soul.  </a:t>
            </a:r>
            <a:endParaRPr b="0" lang="en-US" sz="3200" strike="noStrike" u="none">
              <a:solidFill>
                <a:srgbClr val="ffffff"/>
              </a:solidFill>
              <a:effectLst/>
              <a:uFillTx/>
              <a:latin typeface="Arial"/>
            </a:endParaRPr>
          </a:p>
        </p:txBody>
      </p:sp>
      <p:sp>
        <p:nvSpPr>
          <p:cNvPr id="41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16:6, of what have we heard?  </a:t>
            </a:r>
            <a:endParaRPr b="0" lang="en-US" sz="3200" strike="noStrike" u="none">
              <a:solidFill>
                <a:srgbClr val="ffffff"/>
              </a:solidFill>
              <a:effectLst/>
              <a:uFillTx/>
              <a:latin typeface="Arial"/>
            </a:endParaRPr>
          </a:p>
        </p:txBody>
      </p:sp>
      <p:sp>
        <p:nvSpPr>
          <p:cNvPr id="417"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16:6, ¿de qué hemos oído? </a:t>
            </a:r>
            <a:endParaRPr b="0" lang="en-US" sz="3200" strike="noStrike" u="none">
              <a:solidFill>
                <a:srgbClr val="ffffff"/>
              </a:solidFill>
              <a:effectLst/>
              <a:uFillTx/>
              <a:latin typeface="Arial"/>
            </a:endParaRPr>
          </a:p>
        </p:txBody>
      </p:sp>
      <p:sp>
        <p:nvSpPr>
          <p:cNvPr id="418"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16:6, qu’avons-nous entendu ?</a:t>
            </a:r>
            <a:endParaRPr b="0" lang="en-US" sz="3200" strike="noStrike" u="none">
              <a:solidFill>
                <a:srgbClr val="ffffff"/>
              </a:solidFill>
              <a:effectLst/>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20"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21"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22"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23"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4"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5"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6"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7"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8"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9"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30"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31"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32"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33"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4"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5"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6"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7"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8"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9"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40"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41"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42"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43"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4"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שָׁמַ֥עְנוּ גְאוֹן־מוֹאָ֖ב</a:t>
            </a:r>
            <a:endParaRPr b="0" lang="en-US" sz="3200" strike="noStrike" u="none">
              <a:solidFill>
                <a:srgbClr val="ffffff"/>
              </a:solidFill>
              <a:effectLst/>
              <a:uFillTx/>
              <a:latin typeface="Arial"/>
            </a:endParaRPr>
          </a:p>
        </p:txBody>
      </p:sp>
      <p:sp>
        <p:nvSpPr>
          <p:cNvPr id="44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Nous entendons l'orgueil du superbe Moab,</a:t>
            </a:r>
            <a:endParaRPr b="0" lang="en-US" sz="3200" strike="noStrike" u="none">
              <a:solidFill>
                <a:srgbClr val="ffffff"/>
              </a:solidFill>
              <a:effectLst/>
              <a:uFillTx/>
              <a:latin typeface="Arial"/>
            </a:endParaRPr>
          </a:p>
        </p:txBody>
      </p:sp>
      <p:sp>
        <p:nvSpPr>
          <p:cNvPr id="44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Hemos oído de la soberbia de Moab; </a:t>
            </a:r>
            <a:endParaRPr b="0" lang="en-US" sz="3200" strike="noStrike" u="none">
              <a:solidFill>
                <a:srgbClr val="ffffff"/>
              </a:solidFill>
              <a:effectLst/>
              <a:uFillTx/>
              <a:latin typeface="Arial"/>
            </a:endParaRPr>
          </a:p>
        </p:txBody>
      </p:sp>
      <p:sp>
        <p:nvSpPr>
          <p:cNvPr id="44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We have heard of the pride of Moab—  </a:t>
            </a:r>
            <a:endParaRPr b="0" lang="en-US" sz="3200" strike="noStrike" u="none">
              <a:solidFill>
                <a:srgbClr val="ffffff"/>
              </a:solidFill>
              <a:effectLst/>
              <a:uFillTx/>
              <a:latin typeface="Arial"/>
            </a:endParaRPr>
          </a:p>
        </p:txBody>
      </p:sp>
      <p:sp>
        <p:nvSpPr>
          <p:cNvPr id="44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5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9:18, what 2 things shall the fire devour ?  </a:t>
            </a:r>
            <a:endParaRPr b="0" lang="en-US" sz="3200" strike="noStrike" u="none">
              <a:solidFill>
                <a:srgbClr val="ffffff"/>
              </a:solidFill>
              <a:effectLst/>
              <a:uFillTx/>
              <a:latin typeface="Arial"/>
            </a:endParaRPr>
          </a:p>
        </p:txBody>
      </p:sp>
      <p:sp>
        <p:nvSpPr>
          <p:cNvPr id="452"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9:18, ¿qué dos cosas devorará el fuego? </a:t>
            </a:r>
            <a:endParaRPr b="0" lang="en-US" sz="3200" strike="noStrike" u="none">
              <a:solidFill>
                <a:srgbClr val="ffffff"/>
              </a:solidFill>
              <a:effectLst/>
              <a:uFillTx/>
              <a:latin typeface="Arial"/>
            </a:endParaRPr>
          </a:p>
        </p:txBody>
      </p:sp>
      <p:sp>
        <p:nvSpPr>
          <p:cNvPr id="453"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9:17 (Anglais Ésaïe 9:18), quelles sont les deux choses que le feu dévorera ?</a:t>
            </a:r>
            <a:endParaRPr b="0" lang="en-US" sz="3200" strike="noStrike" u="none">
              <a:solidFill>
                <a:srgbClr val="ffffff"/>
              </a:solidFill>
              <a:effectLst/>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5"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6"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7"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8"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9"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60"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61"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62"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63"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4"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5"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6"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7"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8"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9"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70"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71"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72"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73"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4"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5"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6"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7"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8"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9"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רִשְׁעָ֔ה שָׁמִ֥יר וָשַׁ֖יִת תֹּאכֵ֑ל</a:t>
            </a:r>
            <a:endParaRPr b="0" lang="en-US" sz="3200" strike="noStrike" u="none">
              <a:solidFill>
                <a:srgbClr val="ffffff"/>
              </a:solidFill>
              <a:effectLst/>
              <a:uFillTx/>
              <a:latin typeface="Arial"/>
            </a:endParaRPr>
          </a:p>
        </p:txBody>
      </p:sp>
      <p:sp>
        <p:nvSpPr>
          <p:cNvPr id="48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dévore ronces et épines;</a:t>
            </a:r>
            <a:endParaRPr b="0" lang="en-US" sz="3200" strike="noStrike" u="none">
              <a:solidFill>
                <a:srgbClr val="ffffff"/>
              </a:solidFill>
              <a:effectLst/>
              <a:uFillTx/>
              <a:latin typeface="Arial"/>
            </a:endParaRPr>
          </a:p>
        </p:txBody>
      </p:sp>
      <p:sp>
        <p:nvSpPr>
          <p:cNvPr id="48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cardos y espinos devorará. </a:t>
            </a:r>
            <a:endParaRPr b="0" lang="en-US" sz="3200" strike="noStrike" u="none">
              <a:solidFill>
                <a:srgbClr val="ffffff"/>
              </a:solidFill>
              <a:effectLst/>
              <a:uFillTx/>
              <a:latin typeface="Arial"/>
            </a:endParaRPr>
          </a:p>
        </p:txBody>
      </p:sp>
      <p:sp>
        <p:nvSpPr>
          <p:cNvPr id="48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 shall devour the briers and thorns,  </a:t>
            </a:r>
            <a:endParaRPr b="0" lang="en-US" sz="3200" strike="noStrike" u="none">
              <a:solidFill>
                <a:srgbClr val="ffffff"/>
              </a:solidFill>
              <a:effectLst/>
              <a:uFillTx/>
              <a:latin typeface="Arial"/>
            </a:endParaRPr>
          </a:p>
        </p:txBody>
      </p:sp>
      <p:sp>
        <p:nvSpPr>
          <p:cNvPr id="48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9:9, Who are they who say in pride and arrogance that bricks have fallen down.  </a:t>
            </a:r>
            <a:endParaRPr b="0" lang="en-US" sz="3200" strike="noStrike" u="none">
              <a:solidFill>
                <a:srgbClr val="ffffff"/>
              </a:solidFill>
              <a:effectLst/>
              <a:uFillTx/>
              <a:latin typeface="Arial"/>
            </a:endParaRPr>
          </a:p>
        </p:txBody>
      </p:sp>
      <p:sp>
        <p:nvSpPr>
          <p:cNvPr id="487"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9:9, ¿quiénes son los que con soberbia y con altivez de corazón dicen que los ladrillos han caído? </a:t>
            </a:r>
            <a:endParaRPr b="0" lang="en-US" sz="3200" strike="noStrike" u="none">
              <a:solidFill>
                <a:srgbClr val="ffffff"/>
              </a:solidFill>
              <a:effectLst/>
              <a:uFillTx/>
              <a:latin typeface="Arial"/>
            </a:endParaRPr>
          </a:p>
        </p:txBody>
      </p:sp>
      <p:sp>
        <p:nvSpPr>
          <p:cNvPr id="488"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9:8 (Anglais Ésaïe 9:9), Qui sont ceux qui disent avec orgueil et arrogance que les briques sont tombées ?</a:t>
            </a:r>
            <a:endParaRPr b="0" lang="en-US" sz="3200" strike="noStrike" u="none">
              <a:solidFill>
                <a:srgbClr val="ffffff"/>
              </a:solidFill>
              <a:effectLst/>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90"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91"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92"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93"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4"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5"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6"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7"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8"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9"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00"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01"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02"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03"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4"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5"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6"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7"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8"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9"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10"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11"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12"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13"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4"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אֶפְרַ֖יִם וְיוֹשֵׁ֣ב שֹׁמְר֑וֹן</a:t>
            </a:r>
            <a:endParaRPr b="0" lang="en-US" sz="3200" strike="noStrike" u="none">
              <a:solidFill>
                <a:srgbClr val="ffffff"/>
              </a:solidFill>
              <a:effectLst/>
              <a:uFillTx/>
              <a:latin typeface="Arial"/>
            </a:endParaRPr>
          </a:p>
        </p:txBody>
      </p:sp>
      <p:sp>
        <p:nvSpPr>
          <p:cNvPr id="51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Éphraïm et les habitants de Samarie,</a:t>
            </a:r>
            <a:endParaRPr b="0" lang="en-US" sz="3200" strike="noStrike" u="none">
              <a:solidFill>
                <a:srgbClr val="ffffff"/>
              </a:solidFill>
              <a:effectLst/>
              <a:uFillTx/>
              <a:latin typeface="Arial"/>
            </a:endParaRPr>
          </a:p>
        </p:txBody>
      </p:sp>
      <p:sp>
        <p:nvSpPr>
          <p:cNvPr id="51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Efraín y los moradores de Samaria, </a:t>
            </a:r>
            <a:endParaRPr b="0" lang="en-US" sz="3200" strike="noStrike" u="none">
              <a:solidFill>
                <a:srgbClr val="ffffff"/>
              </a:solidFill>
              <a:effectLst/>
              <a:uFillTx/>
              <a:latin typeface="Arial"/>
            </a:endParaRPr>
          </a:p>
        </p:txBody>
      </p:sp>
      <p:sp>
        <p:nvSpPr>
          <p:cNvPr id="51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Ephraim and the inhabitant of Samaria—  </a:t>
            </a:r>
            <a:endParaRPr b="0" lang="en-US" sz="3200" strike="noStrike" u="none">
              <a:solidFill>
                <a:srgbClr val="ffffff"/>
              </a:solidFill>
              <a:effectLst/>
              <a:uFillTx/>
              <a:latin typeface="Arial"/>
            </a:endParaRPr>
          </a:p>
        </p:txBody>
      </p:sp>
      <p:sp>
        <p:nvSpPr>
          <p:cNvPr id="51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2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13:15, in the day of the Lord's fierce anger, who will be thrust through?  </a:t>
            </a:r>
            <a:endParaRPr b="0" lang="en-US" sz="3200" strike="noStrike" u="none">
              <a:solidFill>
                <a:srgbClr val="ffffff"/>
              </a:solidFill>
              <a:effectLst/>
              <a:uFillTx/>
              <a:latin typeface="Arial"/>
            </a:endParaRPr>
          </a:p>
        </p:txBody>
      </p:sp>
      <p:sp>
        <p:nvSpPr>
          <p:cNvPr id="522"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13:15, en el día del ardor de la ira de Jehová, ¿quién será atravesado? </a:t>
            </a:r>
            <a:endParaRPr b="0" lang="en-US" sz="3200" strike="noStrike" u="none">
              <a:solidFill>
                <a:srgbClr val="ffffff"/>
              </a:solidFill>
              <a:effectLst/>
              <a:uFillTx/>
              <a:latin typeface="Arial"/>
            </a:endParaRPr>
          </a:p>
        </p:txBody>
      </p:sp>
      <p:sp>
        <p:nvSpPr>
          <p:cNvPr id="523"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13:15, au jour de la colère ardente du Seigneur, qui sera transpercé ?</a:t>
            </a:r>
            <a:endParaRPr b="0" lang="en-US" sz="3200" strike="noStrike" u="none">
              <a:solidFill>
                <a:srgbClr val="ffffff"/>
              </a:solidFill>
              <a:effectLst/>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5"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6"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7"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8"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9"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30"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31"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32"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33"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4"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5"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6"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7"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8"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9"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40"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41"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42"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43"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4"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5"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6"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7"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8"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9"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כָּל־הַנִּמְצָ֖א</a:t>
            </a:r>
            <a:endParaRPr b="0" lang="en-US" sz="3200" strike="noStrike" u="none">
              <a:solidFill>
                <a:srgbClr val="ffffff"/>
              </a:solidFill>
              <a:effectLst/>
              <a:uFillTx/>
              <a:latin typeface="Arial"/>
            </a:endParaRPr>
          </a:p>
        </p:txBody>
      </p:sp>
      <p:sp>
        <p:nvSpPr>
          <p:cNvPr id="55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Tous ceux qu'on trouvera</a:t>
            </a:r>
            <a:endParaRPr b="0" lang="en-US" sz="3200" strike="noStrike" u="none">
              <a:solidFill>
                <a:srgbClr val="ffffff"/>
              </a:solidFill>
              <a:effectLst/>
              <a:uFillTx/>
              <a:latin typeface="Arial"/>
            </a:endParaRPr>
          </a:p>
        </p:txBody>
      </p:sp>
      <p:sp>
        <p:nvSpPr>
          <p:cNvPr id="55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Cualquiera que sea hallado </a:t>
            </a:r>
            <a:endParaRPr b="0" lang="en-US" sz="3200" strike="noStrike" u="none">
              <a:solidFill>
                <a:srgbClr val="ffffff"/>
              </a:solidFill>
              <a:effectLst/>
              <a:uFillTx/>
              <a:latin typeface="Arial"/>
            </a:endParaRPr>
          </a:p>
        </p:txBody>
      </p:sp>
      <p:sp>
        <p:nvSpPr>
          <p:cNvPr id="55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Everyone who is found  </a:t>
            </a:r>
            <a:endParaRPr b="0" lang="en-US" sz="3200" strike="noStrike" u="none">
              <a:solidFill>
                <a:srgbClr val="ffffff"/>
              </a:solidFill>
              <a:effectLst/>
              <a:uFillTx/>
              <a:latin typeface="Arial"/>
            </a:endParaRPr>
          </a:p>
        </p:txBody>
      </p:sp>
      <p:sp>
        <p:nvSpPr>
          <p:cNvPr id="55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13:16, before whom will the children of the wicked be dashed to pieces in the day of the Lord?  </a:t>
            </a:r>
            <a:endParaRPr b="0" lang="en-US" sz="3200" strike="noStrike" u="none">
              <a:solidFill>
                <a:srgbClr val="ffffff"/>
              </a:solidFill>
              <a:effectLst/>
              <a:uFillTx/>
              <a:latin typeface="Arial"/>
            </a:endParaRPr>
          </a:p>
        </p:txBody>
      </p:sp>
      <p:sp>
        <p:nvSpPr>
          <p:cNvPr id="557"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13:16, ¿delante de quién serán estrellados los niños de los impíos en el día de Jehová? </a:t>
            </a:r>
            <a:endParaRPr b="0" lang="en-US" sz="3200" strike="noStrike" u="none">
              <a:solidFill>
                <a:srgbClr val="ffffff"/>
              </a:solidFill>
              <a:effectLst/>
              <a:uFillTx/>
              <a:latin typeface="Arial"/>
            </a:endParaRPr>
          </a:p>
        </p:txBody>
      </p:sp>
      <p:sp>
        <p:nvSpPr>
          <p:cNvPr id="558"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13:16, devant qui les enfants des méchants seront-ils écrasés au jour du Seigneur ?</a:t>
            </a:r>
            <a:endParaRPr b="0" lang="en-US" sz="3200" strike="noStrike" u="none">
              <a:solidFill>
                <a:srgbClr val="ffffff"/>
              </a:solidFill>
              <a:effectLst/>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60"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61"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62"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63"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4"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5"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6"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7"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8"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9"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70"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71"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72"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73"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4"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5"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6"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7"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8"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9"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80"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81"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82"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83"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4"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לְעֵֽינֵיהֶ֑ם</a:t>
            </a:r>
            <a:endParaRPr b="0" lang="en-US" sz="3200" strike="noStrike" u="none">
              <a:solidFill>
                <a:srgbClr val="ffffff"/>
              </a:solidFill>
              <a:effectLst/>
              <a:uFillTx/>
              <a:latin typeface="Arial"/>
            </a:endParaRPr>
          </a:p>
        </p:txBody>
      </p:sp>
      <p:sp>
        <p:nvSpPr>
          <p:cNvPr id="58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sous leurs yeux,</a:t>
            </a:r>
            <a:endParaRPr b="0" lang="en-US" sz="3200" strike="noStrike" u="none">
              <a:solidFill>
                <a:srgbClr val="ffffff"/>
              </a:solidFill>
              <a:effectLst/>
              <a:uFillTx/>
              <a:latin typeface="Arial"/>
            </a:endParaRPr>
          </a:p>
        </p:txBody>
      </p:sp>
      <p:sp>
        <p:nvSpPr>
          <p:cNvPr id="58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ante ellos mismos; </a:t>
            </a:r>
            <a:endParaRPr b="0" lang="en-US" sz="3200" strike="noStrike" u="none">
              <a:solidFill>
                <a:srgbClr val="ffffff"/>
              </a:solidFill>
              <a:effectLst/>
              <a:uFillTx/>
              <a:latin typeface="Arial"/>
            </a:endParaRPr>
          </a:p>
        </p:txBody>
      </p:sp>
      <p:sp>
        <p:nvSpPr>
          <p:cNvPr id="58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before their eyes;  </a:t>
            </a:r>
            <a:endParaRPr b="0" lang="en-US" sz="3200" strike="noStrike" u="none">
              <a:solidFill>
                <a:srgbClr val="ffffff"/>
              </a:solidFill>
              <a:effectLst/>
              <a:uFillTx/>
              <a:latin typeface="Arial"/>
            </a:endParaRPr>
          </a:p>
        </p:txBody>
      </p:sp>
      <p:sp>
        <p:nvSpPr>
          <p:cNvPr id="58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9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7:18, What shall the Lord whistle for in addition to the fly that is in the farthest part of the rivers of Egypt?  </a:t>
            </a:r>
            <a:endParaRPr b="0" lang="en-US" sz="3200" strike="noStrike" u="none">
              <a:solidFill>
                <a:srgbClr val="ffffff"/>
              </a:solidFill>
              <a:effectLst/>
              <a:uFillTx/>
              <a:latin typeface="Arial"/>
            </a:endParaRPr>
          </a:p>
        </p:txBody>
      </p:sp>
      <p:sp>
        <p:nvSpPr>
          <p:cNvPr id="592"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7:18, ¿a quién silbará Jehová, además del tábano que está en el fin de los ríos de Egipto? </a:t>
            </a:r>
            <a:endParaRPr b="0" lang="en-US" sz="3200" strike="noStrike" u="none">
              <a:solidFill>
                <a:srgbClr val="ffffff"/>
              </a:solidFill>
              <a:effectLst/>
              <a:uFillTx/>
              <a:latin typeface="Arial"/>
            </a:endParaRPr>
          </a:p>
        </p:txBody>
      </p:sp>
      <p:sp>
        <p:nvSpPr>
          <p:cNvPr id="593"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7:18, Que sifflera l'Éternel, en plus de la mouche qui est à l'extrémité des fleuves d'Égypte ?</a:t>
            </a:r>
            <a:endParaRPr b="0" lang="en-US" sz="3200" strike="noStrike" u="none">
              <a:solidFill>
                <a:srgbClr val="ffffff"/>
              </a:solidFill>
              <a:effectLst/>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5"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6"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7"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8"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9"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00"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01"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02"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03"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4"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5"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6"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7"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8"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9"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10"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11"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12"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13"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4"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5"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6"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7"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8"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9"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וְלַ֨דְּבוֹרָ֔ה אֲשֶׁ֖ר בְּאֶ֥רֶץ אַשּֽׁוּר׃</a:t>
            </a:r>
            <a:endParaRPr b="0" lang="en-US" sz="3200" strike="noStrike" u="none">
              <a:solidFill>
                <a:srgbClr val="ffffff"/>
              </a:solidFill>
              <a:effectLst/>
              <a:uFillTx/>
              <a:latin typeface="Arial"/>
            </a:endParaRPr>
          </a:p>
        </p:txBody>
      </p:sp>
      <p:sp>
        <p:nvSpPr>
          <p:cNvPr id="62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les abeilles qui sont au pays d'Assyrie;</a:t>
            </a:r>
            <a:endParaRPr b="0" lang="en-US" sz="3200" strike="noStrike" u="none">
              <a:solidFill>
                <a:srgbClr val="ffffff"/>
              </a:solidFill>
              <a:effectLst/>
              <a:uFillTx/>
              <a:latin typeface="Arial"/>
            </a:endParaRPr>
          </a:p>
        </p:txBody>
      </p:sp>
      <p:sp>
        <p:nvSpPr>
          <p:cNvPr id="62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 la abeja que está en la tierra de Asiria. </a:t>
            </a:r>
            <a:endParaRPr b="0" lang="en-US" sz="3200" strike="noStrike" u="none">
              <a:solidFill>
                <a:srgbClr val="ffffff"/>
              </a:solidFill>
              <a:effectLst/>
              <a:uFillTx/>
              <a:latin typeface="Arial"/>
            </a:endParaRPr>
          </a:p>
        </p:txBody>
      </p:sp>
      <p:sp>
        <p:nvSpPr>
          <p:cNvPr id="62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for the bee that is in the land of Assyria.  </a:t>
            </a:r>
            <a:endParaRPr b="0" lang="en-US" sz="3200" strike="noStrike" u="none">
              <a:solidFill>
                <a:srgbClr val="ffffff"/>
              </a:solidFill>
              <a:effectLst/>
              <a:uFillTx/>
              <a:latin typeface="Arial"/>
            </a:endParaRPr>
          </a:p>
        </p:txBody>
      </p:sp>
      <p:sp>
        <p:nvSpPr>
          <p:cNvPr id="62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16:8, the choice plants that have been broken down did what in the wilderness?  </a:t>
            </a:r>
            <a:endParaRPr b="0" lang="en-US" sz="3200" strike="noStrike" u="none">
              <a:solidFill>
                <a:srgbClr val="ffffff"/>
              </a:solidFill>
              <a:effectLst/>
              <a:uFillTx/>
              <a:latin typeface="Arial"/>
            </a:endParaRPr>
          </a:p>
        </p:txBody>
      </p:sp>
      <p:sp>
        <p:nvSpPr>
          <p:cNvPr id="627"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16:8, ¿qué hicieron en el desierto los generosos sarmientos antes de ser pisoteados? </a:t>
            </a:r>
            <a:endParaRPr b="0" lang="en-US" sz="3200" strike="noStrike" u="none">
              <a:solidFill>
                <a:srgbClr val="ffffff"/>
              </a:solidFill>
              <a:effectLst/>
              <a:uFillTx/>
              <a:latin typeface="Arial"/>
            </a:endParaRPr>
          </a:p>
        </p:txBody>
      </p:sp>
      <p:sp>
        <p:nvSpPr>
          <p:cNvPr id="628"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16:8, que faisaient les plantes choisies qui ont été abattues dans le désert ?</a:t>
            </a:r>
            <a:endParaRPr b="0" lang="en-US" sz="3200" strike="noStrike" u="none">
              <a:solidFill>
                <a:srgbClr val="ffffff"/>
              </a:solidFill>
              <a:effectLst/>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30"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31"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32"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33"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4"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5"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6"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7"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8"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9"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40"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41"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42"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43"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4"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5"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6"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7"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8"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9"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50"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51"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52"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53"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4"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תָּ֣עוּ מִדְבָּ֑ר</a:t>
            </a:r>
            <a:endParaRPr b="0" lang="en-US" sz="3200" strike="noStrike" u="none">
              <a:solidFill>
                <a:srgbClr val="ffffff"/>
              </a:solidFill>
              <a:effectLst/>
              <a:uFillTx/>
              <a:latin typeface="Arial"/>
            </a:endParaRPr>
          </a:p>
        </p:txBody>
      </p:sp>
      <p:sp>
        <p:nvSpPr>
          <p:cNvPr id="65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erraient dans le désert:</a:t>
            </a:r>
            <a:endParaRPr b="0" lang="en-US" sz="3200" strike="noStrike" u="none">
              <a:solidFill>
                <a:srgbClr val="ffffff"/>
              </a:solidFill>
              <a:effectLst/>
              <a:uFillTx/>
              <a:latin typeface="Arial"/>
            </a:endParaRPr>
          </a:p>
        </p:txBody>
      </p:sp>
      <p:sp>
        <p:nvSpPr>
          <p:cNvPr id="65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se habían extendido por el desierto. </a:t>
            </a:r>
            <a:endParaRPr b="0" lang="en-US" sz="3200" strike="noStrike" u="none">
              <a:solidFill>
                <a:srgbClr val="ffffff"/>
              </a:solidFill>
              <a:effectLst/>
              <a:uFillTx/>
              <a:latin typeface="Arial"/>
            </a:endParaRPr>
          </a:p>
        </p:txBody>
      </p:sp>
      <p:sp>
        <p:nvSpPr>
          <p:cNvPr id="65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wandered through the wilderness.  </a:t>
            </a:r>
            <a:endParaRPr b="0" lang="en-US" sz="3200" strike="noStrike" u="none">
              <a:solidFill>
                <a:srgbClr val="ffffff"/>
              </a:solidFill>
              <a:effectLst/>
              <a:uFillTx/>
              <a:latin typeface="Arial"/>
            </a:endParaRPr>
          </a:p>
        </p:txBody>
      </p:sp>
      <p:sp>
        <p:nvSpPr>
          <p:cNvPr id="65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6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16:10, what did God make to cease?  </a:t>
            </a:r>
            <a:endParaRPr b="0" lang="en-US" sz="3200" strike="noStrike" u="none">
              <a:solidFill>
                <a:srgbClr val="ffffff"/>
              </a:solidFill>
              <a:effectLst/>
              <a:uFillTx/>
              <a:latin typeface="Arial"/>
            </a:endParaRPr>
          </a:p>
        </p:txBody>
      </p:sp>
      <p:sp>
        <p:nvSpPr>
          <p:cNvPr id="662"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16:10, ¿qué hizo cesar Jehová? </a:t>
            </a:r>
            <a:endParaRPr b="0" lang="en-US" sz="3200" strike="noStrike" u="none">
              <a:solidFill>
                <a:srgbClr val="ffffff"/>
              </a:solidFill>
              <a:effectLst/>
              <a:uFillTx/>
              <a:latin typeface="Arial"/>
            </a:endParaRPr>
          </a:p>
        </p:txBody>
      </p:sp>
      <p:sp>
        <p:nvSpPr>
          <p:cNvPr id="663"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16:10, qu’est-ce que Dieu a fait cesser ?</a:t>
            </a:r>
            <a:endParaRPr b="0" lang="en-US" sz="3200" strike="noStrike" u="none">
              <a:solidFill>
                <a:srgbClr val="ffffff"/>
              </a:solidFill>
              <a:effectLst/>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5"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6"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7"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8"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9"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70"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71"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72"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73"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4"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5"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6"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7"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8"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9"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80"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81"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82"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83"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4"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5"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6"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7"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8"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9"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הֵידָ֥ד הִשְׁבַּֽתִּי׃</a:t>
            </a:r>
            <a:endParaRPr b="0" lang="en-US" sz="3200" strike="noStrike" u="none">
              <a:solidFill>
                <a:srgbClr val="ffffff"/>
              </a:solidFill>
              <a:effectLst/>
              <a:uFillTx/>
              <a:latin typeface="Arial"/>
            </a:endParaRPr>
          </a:p>
        </p:txBody>
      </p:sp>
      <p:sp>
        <p:nvSpPr>
          <p:cNvPr id="69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J'ai fait cesser les cris de joie.</a:t>
            </a:r>
            <a:endParaRPr b="0" lang="en-US" sz="3200" strike="noStrike" u="none">
              <a:solidFill>
                <a:srgbClr val="ffffff"/>
              </a:solidFill>
              <a:effectLst/>
              <a:uFillTx/>
              <a:latin typeface="Arial"/>
            </a:endParaRPr>
          </a:p>
        </p:txBody>
      </p:sp>
      <p:sp>
        <p:nvSpPr>
          <p:cNvPr id="69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he hecho cesar el grito del lagarero. </a:t>
            </a:r>
            <a:endParaRPr b="0" lang="en-US" sz="3200" strike="noStrike" u="none">
              <a:solidFill>
                <a:srgbClr val="ffffff"/>
              </a:solidFill>
              <a:effectLst/>
              <a:uFillTx/>
              <a:latin typeface="Arial"/>
            </a:endParaRPr>
          </a:p>
        </p:txBody>
      </p:sp>
      <p:sp>
        <p:nvSpPr>
          <p:cNvPr id="69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have made their shouting cease.  </a:t>
            </a:r>
            <a:endParaRPr b="0" lang="en-US" sz="3200" strike="noStrike" u="none">
              <a:solidFill>
                <a:srgbClr val="ffffff"/>
              </a:solidFill>
              <a:effectLst/>
              <a:uFillTx/>
              <a:latin typeface="Arial"/>
            </a:endParaRPr>
          </a:p>
        </p:txBody>
      </p:sp>
      <p:sp>
        <p:nvSpPr>
          <p:cNvPr id="69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9:12, What 2 nations will devour Israel ?  </a:t>
            </a:r>
            <a:endParaRPr b="0" lang="en-US" sz="3200" strike="noStrike" u="none">
              <a:solidFill>
                <a:srgbClr val="ffffff"/>
              </a:solidFill>
              <a:effectLst/>
              <a:uFillTx/>
              <a:latin typeface="Arial"/>
            </a:endParaRPr>
          </a:p>
        </p:txBody>
      </p:sp>
      <p:sp>
        <p:nvSpPr>
          <p:cNvPr id="67"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9:12, ¿qué dos naciones devorarán a Israel? </a:t>
            </a:r>
            <a:endParaRPr b="0" lang="en-US" sz="3200" strike="noStrike" u="none">
              <a:solidFill>
                <a:srgbClr val="ffffff"/>
              </a:solidFill>
              <a:effectLst/>
              <a:uFillTx/>
              <a:latin typeface="Arial"/>
            </a:endParaRPr>
          </a:p>
        </p:txBody>
      </p:sp>
      <p:sp>
        <p:nvSpPr>
          <p:cNvPr id="68"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9:11 (Anglais Ésaïe 9:12), quelles sont les deux nations qui dévoreront Israël ?</a:t>
            </a:r>
            <a:endParaRPr b="0" lang="en-US" sz="3200" strike="noStrike" u="none">
              <a:solidFill>
                <a:srgbClr val="ffffff"/>
              </a:solidFill>
              <a:effectLst/>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0"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1"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2"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4"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5"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6"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8"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9"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0"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2"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3"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4"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6"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7"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0"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1"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3"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4"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19:18, what will one of the cities of Egypt will be called?  Be Specific.  </a:t>
            </a:r>
            <a:endParaRPr b="0" lang="en-US" sz="3200" strike="noStrike" u="none">
              <a:solidFill>
                <a:srgbClr val="ffffff"/>
              </a:solidFill>
              <a:effectLst/>
              <a:uFillTx/>
              <a:latin typeface="Arial"/>
            </a:endParaRPr>
          </a:p>
        </p:txBody>
      </p:sp>
      <p:sp>
        <p:nvSpPr>
          <p:cNvPr id="697"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19:18, ¿cómo se llamará una de las ciudades de Egipto? Sea específico. </a:t>
            </a:r>
            <a:endParaRPr b="0" lang="en-US" sz="3200" strike="noStrike" u="none">
              <a:solidFill>
                <a:srgbClr val="ffffff"/>
              </a:solidFill>
              <a:effectLst/>
              <a:uFillTx/>
              <a:latin typeface="Arial"/>
            </a:endParaRPr>
          </a:p>
        </p:txBody>
      </p:sp>
      <p:sp>
        <p:nvSpPr>
          <p:cNvPr id="698"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19:18, quel sera le nom d'une des villes d'Égypte ? Soyez précis.</a:t>
            </a:r>
            <a:endParaRPr b="0" lang="en-US" sz="3200" strike="noStrike" u="none">
              <a:solidFill>
                <a:srgbClr val="ffffff"/>
              </a:solidFill>
              <a:effectLst/>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00"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01"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02"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03"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4"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5"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6"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7"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8"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9"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10"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11"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12"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13"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4"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5"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6"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7"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8"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9"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20"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21"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22"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23"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4"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עִ֣יר הַהֶ֔רֶס יֵאָמֵ֖ר לְאֶחָֽת׃ ס</a:t>
            </a:r>
            <a:endParaRPr b="0" lang="en-US" sz="3200" strike="noStrike" u="none">
              <a:solidFill>
                <a:srgbClr val="ffffff"/>
              </a:solidFill>
              <a:effectLst/>
              <a:uFillTx/>
              <a:latin typeface="Arial"/>
            </a:endParaRPr>
          </a:p>
        </p:txBody>
      </p:sp>
      <p:sp>
        <p:nvSpPr>
          <p:cNvPr id="72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L'une d'elles sera appelée ville de la destruction.</a:t>
            </a:r>
            <a:endParaRPr b="0" lang="en-US" sz="3200" strike="noStrike" u="none">
              <a:solidFill>
                <a:srgbClr val="ffffff"/>
              </a:solidFill>
              <a:effectLst/>
              <a:uFillTx/>
              <a:latin typeface="Arial"/>
            </a:endParaRPr>
          </a:p>
        </p:txBody>
      </p:sp>
      <p:sp>
        <p:nvSpPr>
          <p:cNvPr id="72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una será llamada la ciudad de Herez. </a:t>
            </a:r>
            <a:endParaRPr b="0" lang="en-US" sz="3200" strike="noStrike" u="none">
              <a:solidFill>
                <a:srgbClr val="ffffff"/>
              </a:solidFill>
              <a:effectLst/>
              <a:uFillTx/>
              <a:latin typeface="Arial"/>
            </a:endParaRPr>
          </a:p>
        </p:txBody>
      </p:sp>
      <p:sp>
        <p:nvSpPr>
          <p:cNvPr id="72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one will be called the City of Destruction.  </a:t>
            </a:r>
            <a:endParaRPr b="0" lang="en-US" sz="3200" strike="noStrike" u="none">
              <a:solidFill>
                <a:srgbClr val="ffffff"/>
              </a:solidFill>
              <a:effectLst/>
              <a:uFillTx/>
              <a:latin typeface="Arial"/>
            </a:endParaRPr>
          </a:p>
        </p:txBody>
      </p:sp>
      <p:sp>
        <p:nvSpPr>
          <p:cNvPr id="72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3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13:14, in the day of the Lord's fierce anger, what will everyone do in addition to turning to his own people?  </a:t>
            </a:r>
            <a:endParaRPr b="0" lang="en-US" sz="3200" strike="noStrike" u="none">
              <a:solidFill>
                <a:srgbClr val="ffffff"/>
              </a:solidFill>
              <a:effectLst/>
              <a:uFillTx/>
              <a:latin typeface="Arial"/>
            </a:endParaRPr>
          </a:p>
        </p:txBody>
      </p:sp>
      <p:sp>
        <p:nvSpPr>
          <p:cNvPr id="732"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13:14, en el día del ardor de la ira de Jehová, ¿qué hará cada uno, además de mirar a su pueblo? </a:t>
            </a:r>
            <a:endParaRPr b="0" lang="en-US" sz="3200" strike="noStrike" u="none">
              <a:solidFill>
                <a:srgbClr val="ffffff"/>
              </a:solidFill>
              <a:effectLst/>
              <a:uFillTx/>
              <a:latin typeface="Arial"/>
            </a:endParaRPr>
          </a:p>
        </p:txBody>
      </p:sp>
      <p:sp>
        <p:nvSpPr>
          <p:cNvPr id="733"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13:14, au jour de la colère ardente du Seigneur, que fera chacun en plus de se tourner vers son propre peuple ?</a:t>
            </a:r>
            <a:endParaRPr b="0" lang="en-US" sz="3200" strike="noStrike" u="none">
              <a:solidFill>
                <a:srgbClr val="ffffff"/>
              </a:solidFill>
              <a:effectLst/>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5"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6"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7"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8"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9"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40"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41"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42"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3"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4"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5"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6"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7"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8"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9"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50"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51"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52"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53"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4"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5"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6"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7"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8"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9"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וְאִ֥ישׁ אֶל־אַרְצ֖וֹ יָנֽוּסוּ׃</a:t>
            </a:r>
            <a:endParaRPr b="0" lang="en-US" sz="3200" strike="noStrike" u="none">
              <a:solidFill>
                <a:srgbClr val="ffffff"/>
              </a:solidFill>
              <a:effectLst/>
              <a:uFillTx/>
              <a:latin typeface="Arial"/>
            </a:endParaRPr>
          </a:p>
        </p:txBody>
      </p:sp>
      <p:sp>
        <p:nvSpPr>
          <p:cNvPr id="76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Chacun fuira vers son pays;</a:t>
            </a:r>
            <a:endParaRPr b="0" lang="en-US" sz="3200" strike="noStrike" u="none">
              <a:solidFill>
                <a:srgbClr val="ffffff"/>
              </a:solidFill>
              <a:effectLst/>
              <a:uFillTx/>
              <a:latin typeface="Arial"/>
            </a:endParaRPr>
          </a:p>
        </p:txBody>
      </p:sp>
      <p:sp>
        <p:nvSpPr>
          <p:cNvPr id="76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cada uno huirá a su tierra. </a:t>
            </a:r>
            <a:endParaRPr b="0" lang="en-US" sz="3200" strike="noStrike" u="none">
              <a:solidFill>
                <a:srgbClr val="ffffff"/>
              </a:solidFill>
              <a:effectLst/>
              <a:uFillTx/>
              <a:latin typeface="Arial"/>
            </a:endParaRPr>
          </a:p>
        </p:txBody>
      </p:sp>
      <p:sp>
        <p:nvSpPr>
          <p:cNvPr id="76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everyone will flee to his own land.  </a:t>
            </a:r>
            <a:endParaRPr b="0" lang="en-US" sz="3200" strike="noStrike" u="none">
              <a:solidFill>
                <a:srgbClr val="ffffff"/>
              </a:solidFill>
              <a:effectLst/>
              <a:uFillTx/>
              <a:latin typeface="Arial"/>
            </a:endParaRPr>
          </a:p>
        </p:txBody>
      </p:sp>
      <p:sp>
        <p:nvSpPr>
          <p:cNvPr id="76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16:11, what expression describes God's feeling for Moab?  </a:t>
            </a:r>
            <a:endParaRPr b="0" lang="en-US" sz="3200" strike="noStrike" u="none">
              <a:solidFill>
                <a:srgbClr val="ffffff"/>
              </a:solidFill>
              <a:effectLst/>
              <a:uFillTx/>
              <a:latin typeface="Arial"/>
            </a:endParaRPr>
          </a:p>
        </p:txBody>
      </p:sp>
      <p:sp>
        <p:nvSpPr>
          <p:cNvPr id="767"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16:11, ¿qué expresión describe el sentimiento de Jehová por Moab? </a:t>
            </a:r>
            <a:endParaRPr b="0" lang="en-US" sz="3200" strike="noStrike" u="none">
              <a:solidFill>
                <a:srgbClr val="ffffff"/>
              </a:solidFill>
              <a:effectLst/>
              <a:uFillTx/>
              <a:latin typeface="Arial"/>
            </a:endParaRPr>
          </a:p>
        </p:txBody>
      </p:sp>
      <p:sp>
        <p:nvSpPr>
          <p:cNvPr id="768"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16:11, quelle expression décrit les sentiments de Dieu pour Moab ?</a:t>
            </a:r>
            <a:endParaRPr b="0" lang="en-US" sz="3200" strike="noStrike" u="none">
              <a:solidFill>
                <a:srgbClr val="ffffff"/>
              </a:solidFill>
              <a:effectLst/>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70"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71"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72"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73"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4"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5"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6"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7"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8"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9"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80"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81"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2"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83"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4"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5"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6"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7"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8"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9"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90"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91"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92"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93"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4"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כַּכִּנּ֖וֹר יֶֽהֱמ֑וּ</a:t>
            </a:r>
            <a:endParaRPr b="0" lang="en-US" sz="3200" strike="noStrike" u="none">
              <a:solidFill>
                <a:srgbClr val="ffffff"/>
              </a:solidFill>
              <a:effectLst/>
              <a:uFillTx/>
              <a:latin typeface="Arial"/>
            </a:endParaRPr>
          </a:p>
        </p:txBody>
      </p:sp>
      <p:sp>
        <p:nvSpPr>
          <p:cNvPr id="79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Aussi mes entrailles frémissent</a:t>
            </a:r>
            <a:endParaRPr b="0" lang="en-US" sz="3200" strike="noStrike" u="none">
              <a:solidFill>
                <a:srgbClr val="ffffff"/>
              </a:solidFill>
              <a:effectLst/>
              <a:uFillTx/>
              <a:latin typeface="Arial"/>
            </a:endParaRPr>
          </a:p>
        </p:txBody>
      </p:sp>
      <p:sp>
        <p:nvSpPr>
          <p:cNvPr id="79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tanto, mis entrañas vibrarán como un arpa </a:t>
            </a:r>
            <a:endParaRPr b="0" lang="en-US" sz="3200" strike="noStrike" u="none">
              <a:solidFill>
                <a:srgbClr val="ffffff"/>
              </a:solidFill>
              <a:effectLst/>
              <a:uFillTx/>
              <a:latin typeface="Arial"/>
            </a:endParaRPr>
          </a:p>
        </p:txBody>
      </p:sp>
      <p:sp>
        <p:nvSpPr>
          <p:cNvPr id="79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my heart shall resound like a harp  </a:t>
            </a:r>
            <a:endParaRPr b="0" lang="en-US" sz="3200" strike="noStrike" u="none">
              <a:solidFill>
                <a:srgbClr val="ffffff"/>
              </a:solidFill>
              <a:effectLst/>
              <a:uFillTx/>
              <a:latin typeface="Arial"/>
            </a:endParaRPr>
          </a:p>
        </p:txBody>
      </p:sp>
      <p:sp>
        <p:nvSpPr>
          <p:cNvPr id="79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80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13:16, when the Lord punishes the wicked, who will be dashed to pieces before their eyes?  </a:t>
            </a:r>
            <a:endParaRPr b="0" lang="en-US" sz="3200" strike="noStrike" u="none">
              <a:solidFill>
                <a:srgbClr val="ffffff"/>
              </a:solidFill>
              <a:effectLst/>
              <a:uFillTx/>
              <a:latin typeface="Arial"/>
            </a:endParaRPr>
          </a:p>
        </p:txBody>
      </p:sp>
      <p:sp>
        <p:nvSpPr>
          <p:cNvPr id="802"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13:16, cuando Jehová castigue a los malvados, ¿quiénes serán estrellados ante ellos mismos? </a:t>
            </a:r>
            <a:endParaRPr b="0" lang="en-US" sz="3200" strike="noStrike" u="none">
              <a:solidFill>
                <a:srgbClr val="ffffff"/>
              </a:solidFill>
              <a:effectLst/>
              <a:uFillTx/>
              <a:latin typeface="Arial"/>
            </a:endParaRPr>
          </a:p>
        </p:txBody>
      </p:sp>
      <p:sp>
        <p:nvSpPr>
          <p:cNvPr id="803"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13:16, lorsque L'Éternel punira les méchants, qui sera brisé sous leurs yeux ?</a:t>
            </a:r>
            <a:endParaRPr b="0" lang="en-US" sz="3200" strike="noStrike" u="none">
              <a:solidFill>
                <a:srgbClr val="ffffff"/>
              </a:solidFill>
              <a:effectLst/>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5"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6"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7"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8"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9"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10"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11"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12"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13"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4"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5"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6"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7"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8"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9"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20"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1"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22"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23"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4"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5"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6"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7"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8"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9"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וְעֹלְלֵיהֶ֥ם</a:t>
            </a:r>
            <a:endParaRPr b="0" lang="en-US" sz="3200" strike="noStrike" u="none">
              <a:solidFill>
                <a:srgbClr val="ffffff"/>
              </a:solidFill>
              <a:effectLst/>
              <a:uFillTx/>
              <a:latin typeface="Arial"/>
            </a:endParaRPr>
          </a:p>
        </p:txBody>
      </p:sp>
      <p:sp>
        <p:nvSpPr>
          <p:cNvPr id="83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Leurs enfants</a:t>
            </a:r>
            <a:endParaRPr b="0" lang="en-US" sz="3200" strike="noStrike" u="none">
              <a:solidFill>
                <a:srgbClr val="ffffff"/>
              </a:solidFill>
              <a:effectLst/>
              <a:uFillTx/>
              <a:latin typeface="Arial"/>
            </a:endParaRPr>
          </a:p>
        </p:txBody>
      </p:sp>
      <p:sp>
        <p:nvSpPr>
          <p:cNvPr id="83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Sus niños </a:t>
            </a:r>
            <a:endParaRPr b="0" lang="en-US" sz="3200" strike="noStrike" u="none">
              <a:solidFill>
                <a:srgbClr val="ffffff"/>
              </a:solidFill>
              <a:effectLst/>
              <a:uFillTx/>
              <a:latin typeface="Arial"/>
            </a:endParaRPr>
          </a:p>
        </p:txBody>
      </p:sp>
      <p:sp>
        <p:nvSpPr>
          <p:cNvPr id="83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Their children  </a:t>
            </a:r>
            <a:endParaRPr b="0" lang="en-US" sz="3200" strike="noStrike" u="none">
              <a:solidFill>
                <a:srgbClr val="ffffff"/>
              </a:solidFill>
              <a:effectLst/>
              <a:uFillTx/>
              <a:latin typeface="Arial"/>
            </a:endParaRPr>
          </a:p>
        </p:txBody>
      </p:sp>
      <p:sp>
        <p:nvSpPr>
          <p:cNvPr id="83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16:11, for whom will God's heart resound like a harp?  </a:t>
            </a:r>
            <a:endParaRPr b="0" lang="en-US" sz="3200" strike="noStrike" u="none">
              <a:solidFill>
                <a:srgbClr val="ffffff"/>
              </a:solidFill>
              <a:effectLst/>
              <a:uFillTx/>
              <a:latin typeface="Arial"/>
            </a:endParaRPr>
          </a:p>
        </p:txBody>
      </p:sp>
      <p:sp>
        <p:nvSpPr>
          <p:cNvPr id="837"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16:11, ¿para quiénes vibrarán como un arpa las entrañas de Jehová? </a:t>
            </a:r>
            <a:endParaRPr b="0" lang="en-US" sz="3200" strike="noStrike" u="none">
              <a:solidFill>
                <a:srgbClr val="ffffff"/>
              </a:solidFill>
              <a:effectLst/>
              <a:uFillTx/>
              <a:latin typeface="Arial"/>
            </a:endParaRPr>
          </a:p>
        </p:txBody>
      </p:sp>
      <p:sp>
        <p:nvSpPr>
          <p:cNvPr id="838"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16:11, pour qui le cœur de Dieu résonnera-t-il comme une harpe ?</a:t>
            </a:r>
            <a:endParaRPr b="0" lang="en-US" sz="3200" strike="noStrike" u="none">
              <a:solidFill>
                <a:srgbClr val="ffffff"/>
              </a:solidFill>
              <a:effectLst/>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40"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41"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42"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43"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4"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5"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6"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7"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8"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9"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50"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51"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52"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53"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4"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5"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6"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7"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8"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9"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0"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61"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62"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63"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4"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עַל־כֵּן֙ מֵעַ֣י לְמוֹאָ֔ב</a:t>
            </a:r>
            <a:endParaRPr b="0" lang="en-US" sz="3200" strike="noStrike" u="none">
              <a:solidFill>
                <a:srgbClr val="ffffff"/>
              </a:solidFill>
              <a:effectLst/>
              <a:uFillTx/>
              <a:latin typeface="Arial"/>
            </a:endParaRPr>
          </a:p>
        </p:txBody>
      </p:sp>
      <p:sp>
        <p:nvSpPr>
          <p:cNvPr id="86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sur Moab, comme une harpe,</a:t>
            </a:r>
            <a:endParaRPr b="0" lang="en-US" sz="3200" strike="noStrike" u="none">
              <a:solidFill>
                <a:srgbClr val="ffffff"/>
              </a:solidFill>
              <a:effectLst/>
              <a:uFillTx/>
              <a:latin typeface="Arial"/>
            </a:endParaRPr>
          </a:p>
        </p:txBody>
      </p:sp>
      <p:sp>
        <p:nvSpPr>
          <p:cNvPr id="86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Moab, </a:t>
            </a:r>
            <a:endParaRPr b="0" lang="en-US" sz="3200" strike="noStrike" u="none">
              <a:solidFill>
                <a:srgbClr val="ffffff"/>
              </a:solidFill>
              <a:effectLst/>
              <a:uFillTx/>
              <a:latin typeface="Arial"/>
            </a:endParaRPr>
          </a:p>
        </p:txBody>
      </p:sp>
      <p:sp>
        <p:nvSpPr>
          <p:cNvPr id="86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Moab,  </a:t>
            </a:r>
            <a:endParaRPr b="0" lang="en-US" sz="3200" strike="noStrike" u="none">
              <a:solidFill>
                <a:srgbClr val="ffffff"/>
              </a:solidFill>
              <a:effectLst/>
              <a:uFillTx/>
              <a:latin typeface="Arial"/>
            </a:endParaRPr>
          </a:p>
        </p:txBody>
      </p:sp>
      <p:sp>
        <p:nvSpPr>
          <p:cNvPr id="86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אֲרָ֣ם מִקֶּ֗דֶם וּפְלִשְׁתִּים֙ מֵֽאָח֔וֹר</a:t>
            </a:r>
            <a:endParaRPr b="0" lang="en-US" sz="3200" strike="noStrike" u="none">
              <a:solidFill>
                <a:srgbClr val="ffffff"/>
              </a:solidFill>
              <a:effectLst/>
              <a:uFillTx/>
              <a:latin typeface="Arial"/>
            </a:endParaRPr>
          </a:p>
        </p:txBody>
      </p:sp>
      <p:sp>
        <p:nvSpPr>
          <p:cNvPr id="9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Syriens à l'orient, les Philistins à l'occident;</a:t>
            </a:r>
            <a:endParaRPr b="0" lang="en-US" sz="3200" strike="noStrike" u="none">
              <a:solidFill>
                <a:srgbClr val="ffffff"/>
              </a:solidFill>
              <a:effectLst/>
              <a:uFillTx/>
              <a:latin typeface="Arial"/>
            </a:endParaRPr>
          </a:p>
        </p:txBody>
      </p:sp>
      <p:sp>
        <p:nvSpPr>
          <p:cNvPr id="9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del oriente, a los sirios, y del poniente a los filisteos, </a:t>
            </a:r>
            <a:endParaRPr b="0" lang="en-US" sz="3200" strike="noStrike" u="none">
              <a:solidFill>
                <a:srgbClr val="ffffff"/>
              </a:solidFill>
              <a:effectLst/>
              <a:uFillTx/>
              <a:latin typeface="Arial"/>
            </a:endParaRPr>
          </a:p>
        </p:txBody>
      </p:sp>
      <p:sp>
        <p:nvSpPr>
          <p:cNvPr id="9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Syrians before and the Philistines behind;  </a:t>
            </a:r>
            <a:endParaRPr b="0" lang="en-US" sz="3200" strike="noStrike" u="none">
              <a:solidFill>
                <a:srgbClr val="ffffff"/>
              </a:solidFill>
              <a:effectLst/>
              <a:uFillTx/>
              <a:latin typeface="Arial"/>
            </a:endParaRPr>
          </a:p>
        </p:txBody>
      </p:sp>
      <p:sp>
        <p:nvSpPr>
          <p:cNvPr id="9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871"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7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19:20, What two words describe the person God would send to the Egyptians, when they would cry to the Lord for deliverance from their oppressors in the future?  </a:t>
            </a:r>
            <a:endParaRPr b="0" lang="en-US" sz="3200" strike="noStrike" u="none">
              <a:solidFill>
                <a:srgbClr val="ffffff"/>
              </a:solidFill>
              <a:effectLst/>
              <a:uFillTx/>
              <a:latin typeface="Arial"/>
            </a:endParaRPr>
          </a:p>
        </p:txBody>
      </p:sp>
      <p:sp>
        <p:nvSpPr>
          <p:cNvPr id="874"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19:20, ¿qué palabra describe a la persona que Jehová enviaría a los egipcios, cuando clamarán a Jehová para ser liberados de sus opresores en el futuro? </a:t>
            </a:r>
            <a:endParaRPr b="0" lang="en-US" sz="3200" strike="noStrike" u="none">
              <a:solidFill>
                <a:srgbClr val="ffffff"/>
              </a:solidFill>
              <a:effectLst/>
              <a:uFillTx/>
              <a:latin typeface="Arial"/>
            </a:endParaRPr>
          </a:p>
        </p:txBody>
      </p:sp>
      <p:sp>
        <p:nvSpPr>
          <p:cNvPr id="875"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19:20, quels sont les deux mots qui décrivent la personne que Dieu enverrait aux Égyptiens, lorsqu’ils crieraient au Seigneur pour être délivrés de leurs oppresseurs dans le futur ?</a:t>
            </a:r>
            <a:endParaRPr b="0" lang="en-US" sz="3200" strike="noStrike" u="none">
              <a:solidFill>
                <a:srgbClr val="ffffff"/>
              </a:solidFill>
              <a:effectLst/>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7"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8"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9"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80"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81"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82"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83"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84"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85"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6"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7"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8"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9"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90"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91"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92"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93"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94"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95"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6"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7"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8"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9"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00"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1"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וְיִשְׁלַ֥ח לָהֶ֛ם מוֹשִׁ֥יעַ וָרָ֖ב</a:t>
            </a:r>
            <a:endParaRPr b="0" lang="en-US" sz="3200" strike="noStrike" u="none">
              <a:solidFill>
                <a:srgbClr val="ffffff"/>
              </a:solidFill>
              <a:effectLst/>
              <a:uFillTx/>
              <a:latin typeface="Arial"/>
            </a:endParaRPr>
          </a:p>
        </p:txBody>
      </p:sp>
      <p:sp>
        <p:nvSpPr>
          <p:cNvPr id="90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 leur enverra un sauveur et un défenseur</a:t>
            </a:r>
            <a:endParaRPr b="0" lang="en-US" sz="3200" strike="noStrike" u="none">
              <a:solidFill>
                <a:srgbClr val="ffffff"/>
              </a:solidFill>
              <a:effectLst/>
              <a:uFillTx/>
              <a:latin typeface="Arial"/>
            </a:endParaRPr>
          </a:p>
        </p:txBody>
      </p:sp>
      <p:sp>
        <p:nvSpPr>
          <p:cNvPr id="90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él les enviará un salvador </a:t>
            </a:r>
            <a:endParaRPr b="0" lang="en-US" sz="3200" strike="noStrike" u="none">
              <a:solidFill>
                <a:srgbClr val="ffffff"/>
              </a:solidFill>
              <a:effectLst/>
              <a:uFillTx/>
              <a:latin typeface="Arial"/>
            </a:endParaRPr>
          </a:p>
        </p:txBody>
      </p:sp>
      <p:sp>
        <p:nvSpPr>
          <p:cNvPr id="90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He will send them a Savior and a Mighty One,  </a:t>
            </a:r>
            <a:endParaRPr b="0" lang="en-US" sz="3200" strike="noStrike" u="none">
              <a:solidFill>
                <a:srgbClr val="ffffff"/>
              </a:solidFill>
              <a:effectLst/>
              <a:uFillTx/>
              <a:latin typeface="Arial"/>
            </a:endParaRPr>
          </a:p>
        </p:txBody>
      </p:sp>
      <p:sp>
        <p:nvSpPr>
          <p:cNvPr id="90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15:8, what specific places are mentioned as examples of the cry going all around the borders of Moab?  </a:t>
            </a:r>
            <a:endParaRPr b="0" lang="en-US" sz="3200" strike="noStrike" u="none">
              <a:solidFill>
                <a:srgbClr val="ffffff"/>
              </a:solidFill>
              <a:effectLst/>
              <a:uFillTx/>
              <a:latin typeface="Arial"/>
            </a:endParaRPr>
          </a:p>
        </p:txBody>
      </p:sp>
      <p:sp>
        <p:nvSpPr>
          <p:cNvPr id="909"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15:8, ¿qué lugares específicos se mencionan como ejemplos del cómo el llanto rodeó los límites de Moab? </a:t>
            </a:r>
            <a:endParaRPr b="0" lang="en-US" sz="3200" strike="noStrike" u="none">
              <a:solidFill>
                <a:srgbClr val="ffffff"/>
              </a:solidFill>
              <a:effectLst/>
              <a:uFillTx/>
              <a:latin typeface="Arial"/>
            </a:endParaRPr>
          </a:p>
        </p:txBody>
      </p:sp>
      <p:sp>
        <p:nvSpPr>
          <p:cNvPr id="910"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15:8, quels endroits précis sont mentionnés comme exemples du cri qui résonne tout autour des frontières de Moab ?</a:t>
            </a:r>
            <a:endParaRPr b="0" lang="en-US" sz="3200" strike="noStrike" u="none">
              <a:solidFill>
                <a:srgbClr val="ffffff"/>
              </a:solidFill>
              <a:effectLst/>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12"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13"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14"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15"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6"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7"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8"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9"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20"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21"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22"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23"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24"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25"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6"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7"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8"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9"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30"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31"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32"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33"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34"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35"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6"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עַד־אֶגְלַ֙יִם֙ יִלְלָתָ֔הּ וּבְאֵ֥ר אֵילִ֖ים יִלְלָתָֽהּ׃</a:t>
            </a:r>
            <a:endParaRPr b="0" lang="en-US" sz="3200" strike="noStrike" u="none">
              <a:solidFill>
                <a:srgbClr val="ffffff"/>
              </a:solidFill>
              <a:effectLst/>
              <a:uFillTx/>
              <a:latin typeface="Arial"/>
            </a:endParaRPr>
          </a:p>
        </p:txBody>
      </p:sp>
      <p:sp>
        <p:nvSpPr>
          <p:cNvPr id="93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Ses lamentations retentissent jusqu'à Églaïm, Ses lamentations retentissent jusqu'à Beer Élim.</a:t>
            </a:r>
            <a:endParaRPr b="0" lang="en-US" sz="3200" strike="noStrike" u="none">
              <a:solidFill>
                <a:srgbClr val="ffffff"/>
              </a:solidFill>
              <a:effectLst/>
              <a:uFillTx/>
              <a:latin typeface="Arial"/>
            </a:endParaRPr>
          </a:p>
        </p:txBody>
      </p:sp>
      <p:sp>
        <p:nvSpPr>
          <p:cNvPr id="93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hasta Eglaim llegó su alarido y hasta Beer-elim su clamor. </a:t>
            </a:r>
            <a:endParaRPr b="0" lang="en-US" sz="3200" strike="noStrike" u="none">
              <a:solidFill>
                <a:srgbClr val="ffffff"/>
              </a:solidFill>
              <a:effectLst/>
              <a:uFillTx/>
              <a:latin typeface="Arial"/>
            </a:endParaRPr>
          </a:p>
        </p:txBody>
      </p:sp>
      <p:sp>
        <p:nvSpPr>
          <p:cNvPr id="94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Its wailing to Eglaim And its wailing to Beer Elim.  </a:t>
            </a:r>
            <a:endParaRPr b="0" lang="en-US" sz="3200" strike="noStrike" u="none">
              <a:solidFill>
                <a:srgbClr val="ffffff"/>
              </a:solidFill>
              <a:effectLst/>
              <a:uFillTx/>
              <a:latin typeface="Arial"/>
            </a:endParaRPr>
          </a:p>
        </p:txBody>
      </p:sp>
      <p:sp>
        <p:nvSpPr>
          <p:cNvPr id="94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4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 where should the lamb be sent?  </a:t>
            </a:r>
            <a:endParaRPr b="0" lang="en-US" sz="3200" strike="noStrike" u="none">
              <a:solidFill>
                <a:srgbClr val="ffffff"/>
              </a:solidFill>
              <a:effectLst/>
              <a:uFillTx/>
              <a:latin typeface="Arial"/>
            </a:endParaRPr>
          </a:p>
        </p:txBody>
      </p:sp>
      <p:sp>
        <p:nvSpPr>
          <p:cNvPr id="944"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 ¿a dónde debe enviarse el cordero? </a:t>
            </a:r>
            <a:endParaRPr b="0" lang="en-US" sz="3200" strike="noStrike" u="none">
              <a:solidFill>
                <a:srgbClr val="ffffff"/>
              </a:solidFill>
              <a:effectLst/>
              <a:uFillTx/>
              <a:latin typeface="Arial"/>
            </a:endParaRPr>
          </a:p>
        </p:txBody>
      </p:sp>
      <p:sp>
        <p:nvSpPr>
          <p:cNvPr id="945"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16:1, où l’agneau doit-il être envoyé ?</a:t>
            </a:r>
            <a:endParaRPr b="0" lang="en-US" sz="3200" strike="noStrike" u="none">
              <a:solidFill>
                <a:srgbClr val="ffffff"/>
              </a:solidFill>
              <a:effectLst/>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7"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8"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9"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50"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51"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52"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53"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54"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55"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6"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7"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8"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9"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60"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61"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62"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63"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64"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65"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6"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7"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8"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9"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70"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71"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שִׁלְחוּ־כַ֥ר מֹשֵֽׁל־אֶ֖רֶץ</a:t>
            </a:r>
            <a:endParaRPr b="0" lang="en-US" sz="3200" strike="noStrike" u="none">
              <a:solidFill>
                <a:srgbClr val="ffffff"/>
              </a:solidFill>
              <a:effectLst/>
              <a:uFillTx/>
              <a:latin typeface="Arial"/>
            </a:endParaRPr>
          </a:p>
        </p:txBody>
      </p:sp>
      <p:sp>
        <p:nvSpPr>
          <p:cNvPr id="97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Envoyez les agneaux au souverain du pays,</a:t>
            </a:r>
            <a:endParaRPr b="0" lang="en-US" sz="3200" strike="noStrike" u="none">
              <a:solidFill>
                <a:srgbClr val="ffffff"/>
              </a:solidFill>
              <a:effectLst/>
              <a:uFillTx/>
              <a:latin typeface="Arial"/>
            </a:endParaRPr>
          </a:p>
        </p:txBody>
      </p:sp>
      <p:sp>
        <p:nvSpPr>
          <p:cNvPr id="97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Enviad cordero al señor de la tierra, </a:t>
            </a:r>
            <a:endParaRPr b="0" lang="en-US" sz="3200" strike="noStrike" u="none">
              <a:solidFill>
                <a:srgbClr val="ffffff"/>
              </a:solidFill>
              <a:effectLst/>
              <a:uFillTx/>
              <a:latin typeface="Arial"/>
            </a:endParaRPr>
          </a:p>
        </p:txBody>
      </p:sp>
      <p:sp>
        <p:nvSpPr>
          <p:cNvPr id="97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Send the lamb to the ruler of the land,  </a:t>
            </a:r>
            <a:endParaRPr b="0" lang="en-US" sz="3200" strike="noStrike" u="none">
              <a:solidFill>
                <a:srgbClr val="ffffff"/>
              </a:solidFill>
              <a:effectLst/>
              <a:uFillTx/>
              <a:latin typeface="Arial"/>
            </a:endParaRPr>
          </a:p>
        </p:txBody>
      </p:sp>
      <p:sp>
        <p:nvSpPr>
          <p:cNvPr id="97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19:17, Is the counsel of the Lord of Hosts making their decision for the land of Egypt or against the land of Egypt?  </a:t>
            </a:r>
            <a:endParaRPr b="0" lang="en-US" sz="3200" strike="noStrike" u="none">
              <a:solidFill>
                <a:srgbClr val="ffffff"/>
              </a:solidFill>
              <a:effectLst/>
              <a:uFillTx/>
              <a:latin typeface="Arial"/>
            </a:endParaRPr>
          </a:p>
        </p:txBody>
      </p:sp>
      <p:sp>
        <p:nvSpPr>
          <p:cNvPr id="979"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19:17, ¿el plan de Jehová de los ejércitos está dirigido a favor o en contra de Egipto? </a:t>
            </a:r>
            <a:endParaRPr b="0" lang="en-US" sz="3200" strike="noStrike" u="none">
              <a:solidFill>
                <a:srgbClr val="ffffff"/>
              </a:solidFill>
              <a:effectLst/>
              <a:uFillTx/>
              <a:latin typeface="Arial"/>
            </a:endParaRPr>
          </a:p>
        </p:txBody>
      </p:sp>
      <p:sp>
        <p:nvSpPr>
          <p:cNvPr id="980"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19:17, le conseil de l’Éternel des armées prend-il une décision en faveur du pays d’Égypte ou contre le pays d’Égypte ?</a:t>
            </a:r>
            <a:endParaRPr b="0" lang="en-US" sz="3200" strike="noStrike" u="none">
              <a:solidFill>
                <a:srgbClr val="ffffff"/>
              </a:solidFill>
              <a:effectLst/>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82"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83"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84"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85"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6"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7"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8"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9"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90"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91"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92"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93"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94"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95"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6"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7"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8"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9"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00"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01"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02"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03"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04"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05"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6"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אֲשֶׁר־ה֖וּא יוֹעֵ֥ץ עָלָֽיו׃ ס</a:t>
            </a:r>
            <a:endParaRPr b="0" lang="en-US" sz="3200" strike="noStrike" u="none">
              <a:solidFill>
                <a:srgbClr val="ffffff"/>
              </a:solidFill>
              <a:effectLst/>
              <a:uFillTx/>
              <a:latin typeface="Arial"/>
            </a:endParaRPr>
          </a:p>
        </p:txBody>
      </p:sp>
      <p:sp>
        <p:nvSpPr>
          <p:cNvPr id="100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 cause de la résolution prise contre elle</a:t>
            </a:r>
            <a:endParaRPr b="0" lang="en-US" sz="3200" strike="noStrike" u="none">
              <a:solidFill>
                <a:srgbClr val="ffffff"/>
              </a:solidFill>
              <a:effectLst/>
              <a:uFillTx/>
              <a:latin typeface="Arial"/>
            </a:endParaRPr>
          </a:p>
        </p:txBody>
      </p:sp>
      <p:sp>
        <p:nvSpPr>
          <p:cNvPr id="100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preparó contra él. </a:t>
            </a:r>
            <a:endParaRPr b="0" lang="en-US" sz="3200" strike="noStrike" u="none">
              <a:solidFill>
                <a:srgbClr val="ffffff"/>
              </a:solidFill>
              <a:effectLst/>
              <a:uFillTx/>
              <a:latin typeface="Arial"/>
            </a:endParaRPr>
          </a:p>
        </p:txBody>
      </p:sp>
      <p:sp>
        <p:nvSpPr>
          <p:cNvPr id="101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which He has determined against it.  </a:t>
            </a:r>
            <a:endParaRPr b="0" lang="en-US" sz="3200" strike="noStrike" u="none">
              <a:solidFill>
                <a:srgbClr val="ffffff"/>
              </a:solidFill>
              <a:effectLst/>
              <a:uFillTx/>
              <a:latin typeface="Arial"/>
            </a:endParaRPr>
          </a:p>
        </p:txBody>
      </p:sp>
      <p:sp>
        <p:nvSpPr>
          <p:cNvPr id="101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1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11:4, what two phrases describe how the Rod or Branch shall slay the wicked?  </a:t>
            </a:r>
            <a:endParaRPr b="0" lang="en-US" sz="3200" strike="noStrike" u="none">
              <a:solidFill>
                <a:srgbClr val="ffffff"/>
              </a:solidFill>
              <a:effectLst/>
              <a:uFillTx/>
              <a:latin typeface="Arial"/>
            </a:endParaRPr>
          </a:p>
        </p:txBody>
      </p:sp>
      <p:sp>
        <p:nvSpPr>
          <p:cNvPr id="1014"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11:4, ¿cuáles son las dos frases que describen cómo la Vara o Rama matará al impío? </a:t>
            </a:r>
            <a:endParaRPr b="0" lang="en-US" sz="3200" strike="noStrike" u="none">
              <a:solidFill>
                <a:srgbClr val="ffffff"/>
              </a:solidFill>
              <a:effectLst/>
              <a:uFillTx/>
              <a:latin typeface="Arial"/>
            </a:endParaRPr>
          </a:p>
        </p:txBody>
      </p:sp>
      <p:sp>
        <p:nvSpPr>
          <p:cNvPr id="1015"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11:4, quelles sont les deux expressions qui décrivent comment la verge ou le rameau tuera le méchant ?</a:t>
            </a:r>
            <a:endParaRPr b="0" lang="en-US" sz="3200" strike="noStrike" u="none">
              <a:solidFill>
                <a:srgbClr val="ffffff"/>
              </a:solidFill>
              <a:effectLst/>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7"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8"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9"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20"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21"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22"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23"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24"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25"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6"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7"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8"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9"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30"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31"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32"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33"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34"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35"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6"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7"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8"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9"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40"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41"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10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7:24, what will men come there with ?  </a:t>
            </a:r>
            <a:endParaRPr b="0" lang="en-US" sz="3200" strike="noStrike" u="none">
              <a:solidFill>
                <a:srgbClr val="ffffff"/>
              </a:solidFill>
              <a:effectLst/>
              <a:uFillTx/>
              <a:latin typeface="Arial"/>
            </a:endParaRPr>
          </a:p>
        </p:txBody>
      </p:sp>
      <p:sp>
        <p:nvSpPr>
          <p:cNvPr id="102"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7:24 ¿con qué vendrán allí? </a:t>
            </a:r>
            <a:endParaRPr b="0" lang="en-US" sz="3200" strike="noStrike" u="none">
              <a:solidFill>
                <a:srgbClr val="ffffff"/>
              </a:solidFill>
              <a:effectLst/>
              <a:uFillTx/>
              <a:latin typeface="Arial"/>
            </a:endParaRPr>
          </a:p>
        </p:txBody>
      </p:sp>
      <p:sp>
        <p:nvSpPr>
          <p:cNvPr id="103"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Esaïe 7:24, avec quoi les hommes viendront-ils ?</a:t>
            </a:r>
            <a:endParaRPr b="0" lang="en-US" sz="3200" strike="noStrike" u="none">
              <a:solidFill>
                <a:srgbClr val="ffffff"/>
              </a:solidFill>
              <a:effectLst/>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5"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6"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7"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9"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0"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1"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3"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4"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5"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7"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8"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9"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1"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2"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5"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6"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8"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9"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בְּשֵׁ֣בֶט פִּ֔יו וּבְר֥וּחַ שְׂפָתָ֖יו</a:t>
            </a:r>
            <a:endParaRPr b="0" lang="en-US" sz="3200" strike="noStrike" u="none">
              <a:solidFill>
                <a:srgbClr val="ffffff"/>
              </a:solidFill>
              <a:effectLst/>
              <a:uFillTx/>
              <a:latin typeface="Arial"/>
            </a:endParaRPr>
          </a:p>
        </p:txBody>
      </p:sp>
      <p:sp>
        <p:nvSpPr>
          <p:cNvPr id="104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 sa parole comme d'une verge, Et du souffle de ses lèvres</a:t>
            </a:r>
            <a:endParaRPr b="0" lang="en-US" sz="3200" strike="noStrike" u="none">
              <a:solidFill>
                <a:srgbClr val="ffffff"/>
              </a:solidFill>
              <a:effectLst/>
              <a:uFillTx/>
              <a:latin typeface="Arial"/>
            </a:endParaRPr>
          </a:p>
        </p:txBody>
      </p:sp>
      <p:sp>
        <p:nvSpPr>
          <p:cNvPr id="104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 la vara de su boca y con el espíritu de sus labios </a:t>
            </a:r>
            <a:endParaRPr b="0" lang="en-US" sz="3200" strike="noStrike" u="none">
              <a:solidFill>
                <a:srgbClr val="ffffff"/>
              </a:solidFill>
              <a:effectLst/>
              <a:uFillTx/>
              <a:latin typeface="Arial"/>
            </a:endParaRPr>
          </a:p>
        </p:txBody>
      </p:sp>
      <p:sp>
        <p:nvSpPr>
          <p:cNvPr id="104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with the rod of His mouth, And with the breath of His lips  </a:t>
            </a:r>
            <a:endParaRPr b="0" lang="en-US" sz="3200" strike="noStrike" u="none">
              <a:solidFill>
                <a:srgbClr val="ffffff"/>
              </a:solidFill>
              <a:effectLst/>
              <a:uFillTx/>
              <a:latin typeface="Arial"/>
            </a:endParaRPr>
          </a:p>
        </p:txBody>
      </p:sp>
      <p:sp>
        <p:nvSpPr>
          <p:cNvPr id="104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13:18, what sentence is similar to saying their eye will not spare children?  </a:t>
            </a:r>
            <a:endParaRPr b="0" lang="en-US" sz="3200" strike="noStrike" u="none">
              <a:solidFill>
                <a:srgbClr val="ffffff"/>
              </a:solidFill>
              <a:effectLst/>
              <a:uFillTx/>
              <a:latin typeface="Arial"/>
            </a:endParaRPr>
          </a:p>
        </p:txBody>
      </p:sp>
      <p:sp>
        <p:nvSpPr>
          <p:cNvPr id="1049"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13:18, ¿qué frase es similar a decir que su ojo no perdonará a los hijos? </a:t>
            </a:r>
            <a:endParaRPr b="0" lang="en-US" sz="3200" strike="noStrike" u="none">
              <a:solidFill>
                <a:srgbClr val="ffffff"/>
              </a:solidFill>
              <a:effectLst/>
              <a:uFillTx/>
              <a:latin typeface="Arial"/>
            </a:endParaRPr>
          </a:p>
        </p:txBody>
      </p:sp>
      <p:sp>
        <p:nvSpPr>
          <p:cNvPr id="1050"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13:18, quelle phrase est similaire à celle qui dit : « Leur œil n’épargnera pas les enfants » ?</a:t>
            </a:r>
            <a:endParaRPr b="0" lang="en-US" sz="3200" strike="noStrike" u="none">
              <a:solidFill>
                <a:srgbClr val="ffffff"/>
              </a:solidFill>
              <a:effectLst/>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52"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53"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54"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55"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6"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7"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8"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9"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60"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61"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62"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63"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64"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65"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6"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7"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8"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9"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70"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71"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72"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73"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74"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75"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6"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וּפְרִי־בֶ֙טֶן֙ לֹ֣א יְרַחֵ֔מוּ</a:t>
            </a:r>
            <a:endParaRPr b="0" lang="en-US" sz="3200" strike="noStrike" u="none">
              <a:solidFill>
                <a:srgbClr val="ffffff"/>
              </a:solidFill>
              <a:effectLst/>
              <a:uFillTx/>
              <a:latin typeface="Arial"/>
            </a:endParaRPr>
          </a:p>
        </p:txBody>
      </p:sp>
      <p:sp>
        <p:nvSpPr>
          <p:cNvPr id="107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ils seront sans pitié pour le fruit des entrailles:</a:t>
            </a:r>
            <a:endParaRPr b="0" lang="en-US" sz="3200" strike="noStrike" u="none">
              <a:solidFill>
                <a:srgbClr val="ffffff"/>
              </a:solidFill>
              <a:effectLst/>
              <a:uFillTx/>
              <a:latin typeface="Arial"/>
            </a:endParaRPr>
          </a:p>
        </p:txBody>
      </p:sp>
      <p:sp>
        <p:nvSpPr>
          <p:cNvPr id="107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tendrán compasión del fruto del vientre </a:t>
            </a:r>
            <a:endParaRPr b="0" lang="en-US" sz="3200" strike="noStrike" u="none">
              <a:solidFill>
                <a:srgbClr val="ffffff"/>
              </a:solidFill>
              <a:effectLst/>
              <a:uFillTx/>
              <a:latin typeface="Arial"/>
            </a:endParaRPr>
          </a:p>
        </p:txBody>
      </p:sp>
      <p:sp>
        <p:nvSpPr>
          <p:cNvPr id="108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they will have no pity on the fruit of the womb;  </a:t>
            </a:r>
            <a:endParaRPr b="0" lang="en-US" sz="3200" strike="noStrike" u="none">
              <a:solidFill>
                <a:srgbClr val="ffffff"/>
              </a:solidFill>
              <a:effectLst/>
              <a:uFillTx/>
              <a:latin typeface="Arial"/>
            </a:endParaRPr>
          </a:p>
        </p:txBody>
      </p:sp>
      <p:sp>
        <p:nvSpPr>
          <p:cNvPr id="108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8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16:5, what will be done in truth?  </a:t>
            </a:r>
            <a:endParaRPr b="0" lang="en-US" sz="3200" strike="noStrike" u="none">
              <a:solidFill>
                <a:srgbClr val="ffffff"/>
              </a:solidFill>
              <a:effectLst/>
              <a:uFillTx/>
              <a:latin typeface="Arial"/>
            </a:endParaRPr>
          </a:p>
        </p:txBody>
      </p:sp>
      <p:sp>
        <p:nvSpPr>
          <p:cNvPr id="1084"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16:5, una vez dispuesto el trono en misericordia, ¿qué se dice acerca de quién se sentará en él? </a:t>
            </a:r>
            <a:endParaRPr b="0" lang="en-US" sz="3200" strike="noStrike" u="none">
              <a:solidFill>
                <a:srgbClr val="ffffff"/>
              </a:solidFill>
              <a:effectLst/>
              <a:uFillTx/>
              <a:latin typeface="Arial"/>
            </a:endParaRPr>
          </a:p>
        </p:txBody>
      </p:sp>
      <p:sp>
        <p:nvSpPr>
          <p:cNvPr id="1085"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16:5, que sera-t-il fait en vérité ?</a:t>
            </a:r>
            <a:endParaRPr b="0" lang="en-US" sz="3200" strike="noStrike" u="none">
              <a:solidFill>
                <a:srgbClr val="ffffff"/>
              </a:solidFill>
              <a:effectLst/>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7"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8"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9"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90"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91"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92"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93"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94"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5"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6"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7"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8"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9"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00"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01"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02"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03"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04"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05"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6"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7"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8"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9"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10"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11"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וְיָשַׁ֥ב עָלָ֛יו בֶּאֱמֶ֖ת</a:t>
            </a:r>
            <a:endParaRPr b="0" lang="en-US" sz="3200" strike="noStrike" u="none">
              <a:solidFill>
                <a:srgbClr val="ffffff"/>
              </a:solidFill>
              <a:effectLst/>
              <a:uFillTx/>
              <a:latin typeface="Arial"/>
            </a:endParaRPr>
          </a:p>
        </p:txBody>
      </p:sp>
      <p:sp>
        <p:nvSpPr>
          <p:cNvPr id="111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l'on y verra siéger fidèlement,</a:t>
            </a:r>
            <a:endParaRPr b="0" lang="en-US" sz="3200" strike="noStrike" u="none">
              <a:solidFill>
                <a:srgbClr val="ffffff"/>
              </a:solidFill>
              <a:effectLst/>
              <a:uFillTx/>
              <a:latin typeface="Arial"/>
            </a:endParaRPr>
          </a:p>
        </p:txBody>
      </p:sp>
      <p:sp>
        <p:nvSpPr>
          <p:cNvPr id="111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sobre él se sentará firmemente, </a:t>
            </a:r>
            <a:endParaRPr b="0" lang="en-US" sz="3200" strike="noStrike" u="none">
              <a:solidFill>
                <a:srgbClr val="ffffff"/>
              </a:solidFill>
              <a:effectLst/>
              <a:uFillTx/>
              <a:latin typeface="Arial"/>
            </a:endParaRPr>
          </a:p>
        </p:txBody>
      </p:sp>
      <p:sp>
        <p:nvSpPr>
          <p:cNvPr id="111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One will sit on it in truth,  </a:t>
            </a:r>
            <a:endParaRPr b="0" lang="en-US" sz="3200" strike="noStrike" u="none">
              <a:solidFill>
                <a:srgbClr val="ffffff"/>
              </a:solidFill>
              <a:effectLst/>
              <a:uFillTx/>
              <a:latin typeface="Arial"/>
            </a:endParaRPr>
          </a:p>
        </p:txBody>
      </p:sp>
      <p:sp>
        <p:nvSpPr>
          <p:cNvPr id="111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19:14, To what did Isaiah compare the work of the perverse spirit in Egypt?  "As a ______ man staggers in his ______" (2 points)  </a:t>
            </a:r>
            <a:endParaRPr b="0" lang="en-US" sz="3200" strike="noStrike" u="none">
              <a:solidFill>
                <a:srgbClr val="ffffff"/>
              </a:solidFill>
              <a:effectLst/>
              <a:uFillTx/>
              <a:latin typeface="Arial"/>
            </a:endParaRPr>
          </a:p>
        </p:txBody>
      </p:sp>
      <p:sp>
        <p:nvSpPr>
          <p:cNvPr id="1119"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19:14, ¿con qué comparó Isaías la obra del espíritu perverso en Egipto? "como tambalea el _______ cuando ______." (2 puntos) </a:t>
            </a:r>
            <a:endParaRPr b="0" lang="en-US" sz="3200" strike="noStrike" u="none">
              <a:solidFill>
                <a:srgbClr val="ffffff"/>
              </a:solidFill>
              <a:effectLst/>
              <a:uFillTx/>
              <a:latin typeface="Arial"/>
            </a:endParaRPr>
          </a:p>
        </p:txBody>
      </p:sp>
      <p:sp>
        <p:nvSpPr>
          <p:cNvPr id="1120"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19:14, à quoi Ésaïe compare-t-il l'œuvre de l'esprit pervers en Égypte ? « Comme un homme chancelle dans son ______. » (2 points)</a:t>
            </a:r>
            <a:endParaRPr b="0" lang="en-US" sz="3200" strike="noStrike" u="none">
              <a:solidFill>
                <a:srgbClr val="ffffff"/>
              </a:solidFill>
              <a:effectLst/>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22"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23"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24"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25"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6"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7"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8"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9"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30"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31"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32"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33"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4"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35"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6"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7"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8"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9"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40"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41"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42"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43"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44"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45"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6"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כְּהִתָּע֥וֹת שִׁכּ֖וֹר בְּקִיאֽוֹ׃</a:t>
            </a:r>
            <a:endParaRPr b="0" lang="en-US" sz="3200" strike="noStrike" u="none">
              <a:solidFill>
                <a:srgbClr val="ffffff"/>
              </a:solidFill>
              <a:effectLst/>
              <a:uFillTx/>
              <a:latin typeface="Arial"/>
            </a:endParaRPr>
          </a:p>
        </p:txBody>
      </p:sp>
      <p:sp>
        <p:nvSpPr>
          <p:cNvPr id="114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un homme ivre chancelle en vomissant.</a:t>
            </a:r>
            <a:endParaRPr b="0" lang="en-US" sz="3200" strike="noStrike" u="none">
              <a:solidFill>
                <a:srgbClr val="ffffff"/>
              </a:solidFill>
              <a:effectLst/>
              <a:uFillTx/>
              <a:latin typeface="Arial"/>
            </a:endParaRPr>
          </a:p>
        </p:txBody>
      </p:sp>
      <p:sp>
        <p:nvSpPr>
          <p:cNvPr id="114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tambalea el ebrio cuando vomita. </a:t>
            </a:r>
            <a:endParaRPr b="0" lang="en-US" sz="3200" strike="noStrike" u="none">
              <a:solidFill>
                <a:srgbClr val="ffffff"/>
              </a:solidFill>
              <a:effectLst/>
              <a:uFillTx/>
              <a:latin typeface="Arial"/>
            </a:endParaRPr>
          </a:p>
        </p:txBody>
      </p:sp>
      <p:sp>
        <p:nvSpPr>
          <p:cNvPr id="115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a drunken man staggers in his vomit.  </a:t>
            </a:r>
            <a:endParaRPr b="0" lang="en-US" sz="3200" strike="noStrike" u="none">
              <a:solidFill>
                <a:srgbClr val="ffffff"/>
              </a:solidFill>
              <a:effectLst/>
              <a:uFillTx/>
              <a:latin typeface="Arial"/>
            </a:endParaRPr>
          </a:p>
        </p:txBody>
      </p:sp>
      <p:sp>
        <p:nvSpPr>
          <p:cNvPr id="115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5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19:24, What two countries will be united with Israel as a blessing in the land?  </a:t>
            </a:r>
            <a:endParaRPr b="0" lang="en-US" sz="3200" strike="noStrike" u="none">
              <a:solidFill>
                <a:srgbClr val="ffffff"/>
              </a:solidFill>
              <a:effectLst/>
              <a:uFillTx/>
              <a:latin typeface="Arial"/>
            </a:endParaRPr>
          </a:p>
        </p:txBody>
      </p:sp>
      <p:sp>
        <p:nvSpPr>
          <p:cNvPr id="1154"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19:24, ¿con qué dos países será Israel tercero para bendición en medio de la tierra? </a:t>
            </a:r>
            <a:endParaRPr b="0" lang="en-US" sz="3200" strike="noStrike" u="none">
              <a:solidFill>
                <a:srgbClr val="ffffff"/>
              </a:solidFill>
              <a:effectLst/>
              <a:uFillTx/>
              <a:latin typeface="Arial"/>
            </a:endParaRPr>
          </a:p>
        </p:txBody>
      </p:sp>
      <p:sp>
        <p:nvSpPr>
          <p:cNvPr id="1155"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19:24, quels sont les deux pays qui seront unis à Israël comme une bénédiction sur la terre ?</a:t>
            </a:r>
            <a:endParaRPr b="0" lang="en-US" sz="3200" strike="noStrike" u="none">
              <a:solidFill>
                <a:srgbClr val="ffffff"/>
              </a:solidFill>
              <a:effectLst/>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7"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8"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9"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60"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61"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62"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63"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64"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65"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6"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7"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8"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9"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70"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71"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72"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3"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74"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75"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6"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7"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8"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9"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80"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81"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לְמִצְרַ֖יִם וּלְאַשּׁ֑וּר</a:t>
            </a:r>
            <a:endParaRPr b="0" lang="en-US" sz="3200" strike="noStrike" u="none">
              <a:solidFill>
                <a:srgbClr val="ffffff"/>
              </a:solidFill>
              <a:effectLst/>
              <a:uFillTx/>
              <a:latin typeface="Arial"/>
            </a:endParaRPr>
          </a:p>
        </p:txBody>
      </p:sp>
      <p:sp>
        <p:nvSpPr>
          <p:cNvPr id="118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Uni à l'Égypte et à l'Assyrie,</a:t>
            </a:r>
            <a:endParaRPr b="0" lang="en-US" sz="3200" strike="noStrike" u="none">
              <a:solidFill>
                <a:srgbClr val="ffffff"/>
              </a:solidFill>
              <a:effectLst/>
              <a:uFillTx/>
              <a:latin typeface="Arial"/>
            </a:endParaRPr>
          </a:p>
        </p:txBody>
      </p:sp>
      <p:sp>
        <p:nvSpPr>
          <p:cNvPr id="118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 Egipto y con Asiria, </a:t>
            </a:r>
            <a:endParaRPr b="0" lang="en-US" sz="3200" strike="noStrike" u="none">
              <a:solidFill>
                <a:srgbClr val="ffffff"/>
              </a:solidFill>
              <a:effectLst/>
              <a:uFillTx/>
              <a:latin typeface="Arial"/>
            </a:endParaRPr>
          </a:p>
        </p:txBody>
      </p:sp>
      <p:sp>
        <p:nvSpPr>
          <p:cNvPr id="118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with Egypt and Assyria—  </a:t>
            </a:r>
            <a:endParaRPr b="0" lang="en-US" sz="3200" strike="noStrike" u="none">
              <a:solidFill>
                <a:srgbClr val="ffffff"/>
              </a:solidFill>
              <a:effectLst/>
              <a:uFillTx/>
              <a:latin typeface="Arial"/>
            </a:endParaRPr>
          </a:p>
        </p:txBody>
      </p:sp>
      <p:sp>
        <p:nvSpPr>
          <p:cNvPr id="118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19:13, What have the princes of Noph done to Egypt?  </a:t>
            </a:r>
            <a:endParaRPr b="0" lang="en-US" sz="3200" strike="noStrike" u="none">
              <a:solidFill>
                <a:srgbClr val="ffffff"/>
              </a:solidFill>
              <a:effectLst/>
              <a:uFillTx/>
              <a:latin typeface="Arial"/>
            </a:endParaRPr>
          </a:p>
        </p:txBody>
      </p:sp>
      <p:sp>
        <p:nvSpPr>
          <p:cNvPr id="1189"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19:13, ¿Qué han hecho los príncipes de Menfis a Egipto? </a:t>
            </a:r>
            <a:endParaRPr b="0" lang="en-US" sz="3200" strike="noStrike" u="none">
              <a:solidFill>
                <a:srgbClr val="ffffff"/>
              </a:solidFill>
              <a:effectLst/>
              <a:uFillTx/>
              <a:latin typeface="Arial"/>
            </a:endParaRPr>
          </a:p>
        </p:txBody>
      </p:sp>
      <p:sp>
        <p:nvSpPr>
          <p:cNvPr id="1190"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19:13, Qu’ont fait les princes de Noph à l’Égypte ?</a:t>
            </a:r>
            <a:endParaRPr b="0" lang="en-US" sz="3200" strike="noStrike" u="none">
              <a:solidFill>
                <a:srgbClr val="ffffff"/>
              </a:solidFill>
              <a:effectLst/>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92"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93"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94"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95"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6"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7"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8"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9"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00"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01"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02"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03"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04"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05"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6"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7"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8"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9"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10"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11"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2"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13"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14"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15"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6"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בַּחִצִּ֥ים וּבַקֶּ֖שֶׁת יָ֣בוֹא שָׁ֑מָּה</a:t>
            </a:r>
            <a:endParaRPr b="0" lang="en-US" sz="3200" strike="noStrike" u="none">
              <a:solidFill>
                <a:srgbClr val="ffffff"/>
              </a:solidFill>
              <a:effectLst/>
              <a:uFillTx/>
              <a:latin typeface="Arial"/>
            </a:endParaRPr>
          </a:p>
        </p:txBody>
      </p:sp>
      <p:sp>
        <p:nvSpPr>
          <p:cNvPr id="13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y entrera avec les flèches et avec l'arc,</a:t>
            </a:r>
            <a:endParaRPr b="0" lang="en-US" sz="3200" strike="noStrike" u="none">
              <a:solidFill>
                <a:srgbClr val="ffffff"/>
              </a:solidFill>
              <a:effectLst/>
              <a:uFillTx/>
              <a:latin typeface="Arial"/>
            </a:endParaRPr>
          </a:p>
        </p:txBody>
      </p:sp>
      <p:sp>
        <p:nvSpPr>
          <p:cNvPr id="13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 saetas y arco irán allá, </a:t>
            </a:r>
            <a:endParaRPr b="0" lang="en-US" sz="3200" strike="noStrike" u="none">
              <a:solidFill>
                <a:srgbClr val="ffffff"/>
              </a:solidFill>
              <a:effectLst/>
              <a:uFillTx/>
              <a:latin typeface="Arial"/>
            </a:endParaRPr>
          </a:p>
        </p:txBody>
      </p:sp>
      <p:sp>
        <p:nvSpPr>
          <p:cNvPr id="13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With arrows and bows men will come there,  </a:t>
            </a:r>
            <a:endParaRPr b="0" lang="en-US" sz="3200" strike="noStrike" u="none">
              <a:solidFill>
                <a:srgbClr val="ffffff"/>
              </a:solidFill>
              <a:effectLst/>
              <a:uFillTx/>
              <a:latin typeface="Arial"/>
            </a:endParaRPr>
          </a:p>
        </p:txBody>
      </p:sp>
      <p:sp>
        <p:nvSpPr>
          <p:cNvPr id="13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הִתְע֥וּ אֶת־מִצְרַ֖יִם</a:t>
            </a:r>
            <a:endParaRPr b="0" lang="en-US" sz="3200" strike="noStrike" u="none">
              <a:solidFill>
                <a:srgbClr val="ffffff"/>
              </a:solidFill>
              <a:effectLst/>
              <a:uFillTx/>
              <a:latin typeface="Arial"/>
            </a:endParaRPr>
          </a:p>
        </p:txBody>
      </p:sp>
      <p:sp>
        <p:nvSpPr>
          <p:cNvPr id="121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chefs des tribus égarent l'Égypte;</a:t>
            </a:r>
            <a:endParaRPr b="0" lang="en-US" sz="3200" strike="noStrike" u="none">
              <a:solidFill>
                <a:srgbClr val="ffffff"/>
              </a:solidFill>
              <a:effectLst/>
              <a:uFillTx/>
              <a:latin typeface="Arial"/>
            </a:endParaRPr>
          </a:p>
        </p:txBody>
      </p:sp>
      <p:sp>
        <p:nvSpPr>
          <p:cNvPr id="121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engañaron a Egipto </a:t>
            </a:r>
            <a:endParaRPr b="0" lang="en-US" sz="3200" strike="noStrike" u="none">
              <a:solidFill>
                <a:srgbClr val="ffffff"/>
              </a:solidFill>
              <a:effectLst/>
              <a:uFillTx/>
              <a:latin typeface="Arial"/>
            </a:endParaRPr>
          </a:p>
        </p:txBody>
      </p:sp>
      <p:sp>
        <p:nvSpPr>
          <p:cNvPr id="122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have also deluded Egypt,  </a:t>
            </a:r>
            <a:endParaRPr b="0" lang="en-US" sz="3200" strike="noStrike" u="none">
              <a:solidFill>
                <a:srgbClr val="ffffff"/>
              </a:solidFill>
              <a:effectLst/>
              <a:uFillTx/>
              <a:latin typeface="Arial"/>
            </a:endParaRPr>
          </a:p>
        </p:txBody>
      </p:sp>
      <p:sp>
        <p:nvSpPr>
          <p:cNvPr id="122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2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7:21, after the Lord whistles for the bee and the fly, how many animals of what kind will be needed to have an abundance of milk?  </a:t>
            </a:r>
            <a:endParaRPr b="0" lang="en-US" sz="3200" strike="noStrike" u="none">
              <a:solidFill>
                <a:srgbClr val="ffffff"/>
              </a:solidFill>
              <a:effectLst/>
              <a:uFillTx/>
              <a:latin typeface="Arial"/>
            </a:endParaRPr>
          </a:p>
        </p:txBody>
      </p:sp>
      <p:sp>
        <p:nvSpPr>
          <p:cNvPr id="1224"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7:21, después de que Jehová silba a la abeja y al tábano, ¿cuántos animales de qué tipo se necesitarán para tener abundancia de leche? </a:t>
            </a:r>
            <a:endParaRPr b="0" lang="en-US" sz="3200" strike="noStrike" u="none">
              <a:solidFill>
                <a:srgbClr val="ffffff"/>
              </a:solidFill>
              <a:effectLst/>
              <a:uFillTx/>
              <a:latin typeface="Arial"/>
            </a:endParaRPr>
          </a:p>
        </p:txBody>
      </p:sp>
      <p:sp>
        <p:nvSpPr>
          <p:cNvPr id="1225"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7:21, après que le Seigneur aura sifflé l’abeille et la mouche, combien d’animaux de quelle espèce seront nécessaires pour avoir une abondance de lait ?</a:t>
            </a:r>
            <a:endParaRPr b="0" lang="en-US" sz="3200" strike="noStrike" u="none">
              <a:solidFill>
                <a:srgbClr val="ffffff"/>
              </a:solidFill>
              <a:effectLst/>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7"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8"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9"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30"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31"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32"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33"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34"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35"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6"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7"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8"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9"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40"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41"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42"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43"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44"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45"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6"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7"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8"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9"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50"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1"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יְחַיֶּה־אִ֛ישׁ עֶגְלַ֥ת בָּקָ֖ר וּשְׁתֵּי־צֹֽאן׃</a:t>
            </a:r>
            <a:endParaRPr b="0" lang="en-US" sz="3200" strike="noStrike" u="none">
              <a:solidFill>
                <a:srgbClr val="ffffff"/>
              </a:solidFill>
              <a:effectLst/>
              <a:uFillTx/>
              <a:latin typeface="Arial"/>
            </a:endParaRPr>
          </a:p>
        </p:txBody>
      </p:sp>
      <p:sp>
        <p:nvSpPr>
          <p:cNvPr id="125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Chacun entretiendra une jeune vache et deux brebis;</a:t>
            </a:r>
            <a:endParaRPr b="0" lang="en-US" sz="3200" strike="noStrike" u="none">
              <a:solidFill>
                <a:srgbClr val="ffffff"/>
              </a:solidFill>
              <a:effectLst/>
              <a:uFillTx/>
              <a:latin typeface="Arial"/>
            </a:endParaRPr>
          </a:p>
        </p:txBody>
      </p:sp>
      <p:sp>
        <p:nvSpPr>
          <p:cNvPr id="125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criará un hombre una vaca y dos ovejas, </a:t>
            </a:r>
            <a:endParaRPr b="0" lang="en-US" sz="3200" strike="noStrike" u="none">
              <a:solidFill>
                <a:srgbClr val="ffffff"/>
              </a:solidFill>
              <a:effectLst/>
              <a:uFillTx/>
              <a:latin typeface="Arial"/>
            </a:endParaRPr>
          </a:p>
        </p:txBody>
      </p:sp>
      <p:sp>
        <p:nvSpPr>
          <p:cNvPr id="125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a man will keep alive a young cow and two sheep;  </a:t>
            </a:r>
            <a:endParaRPr b="0" lang="en-US" sz="3200" strike="noStrike" u="none">
              <a:solidFill>
                <a:srgbClr val="ffffff"/>
              </a:solidFill>
              <a:effectLst/>
              <a:uFillTx/>
              <a:latin typeface="Arial"/>
            </a:endParaRPr>
          </a:p>
        </p:txBody>
      </p:sp>
      <p:sp>
        <p:nvSpPr>
          <p:cNvPr id="125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13:14, in the day of the Lord's fierce anger, what will every man do in addition to fleeing to his own land?  </a:t>
            </a:r>
            <a:endParaRPr b="0" lang="en-US" sz="3200" strike="noStrike" u="none">
              <a:solidFill>
                <a:srgbClr val="ffffff"/>
              </a:solidFill>
              <a:effectLst/>
              <a:uFillTx/>
              <a:latin typeface="Arial"/>
            </a:endParaRPr>
          </a:p>
        </p:txBody>
      </p:sp>
      <p:sp>
        <p:nvSpPr>
          <p:cNvPr id="1259"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13:14, en el día del ardor de la ira de Jehová, ¿qué hará cada hombre además de huir a su tierra? </a:t>
            </a:r>
            <a:endParaRPr b="0" lang="en-US" sz="3200" strike="noStrike" u="none">
              <a:solidFill>
                <a:srgbClr val="ffffff"/>
              </a:solidFill>
              <a:effectLst/>
              <a:uFillTx/>
              <a:latin typeface="Arial"/>
            </a:endParaRPr>
          </a:p>
        </p:txBody>
      </p:sp>
      <p:sp>
        <p:nvSpPr>
          <p:cNvPr id="1260"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13:14, au jour de la colère ardente du Seigneur, que fera chaque homme en plus de fuir vers son propre pays ?</a:t>
            </a:r>
            <a:endParaRPr b="0" lang="en-US" sz="3200" strike="noStrike" u="none">
              <a:solidFill>
                <a:srgbClr val="ffffff"/>
              </a:solidFill>
              <a:effectLst/>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62"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63"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64"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65"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6"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7"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8"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9"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70"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71"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72"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73"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74"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75"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6"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7"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8"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9"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80"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81"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82"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83"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84"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85"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6"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אִ֤ישׁ אֶל־עַמּוֹ֙ יִפְנ֔וּ</a:t>
            </a:r>
            <a:endParaRPr b="0" lang="en-US" sz="3200" strike="noStrike" u="none">
              <a:solidFill>
                <a:srgbClr val="ffffff"/>
              </a:solidFill>
              <a:effectLst/>
              <a:uFillTx/>
              <a:latin typeface="Arial"/>
            </a:endParaRPr>
          </a:p>
        </p:txBody>
      </p:sp>
      <p:sp>
        <p:nvSpPr>
          <p:cNvPr id="128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Chacun se tournera vers son peuple,</a:t>
            </a:r>
            <a:endParaRPr b="0" lang="en-US" sz="3200" strike="noStrike" u="none">
              <a:solidFill>
                <a:srgbClr val="ffffff"/>
              </a:solidFill>
              <a:effectLst/>
              <a:uFillTx/>
              <a:latin typeface="Arial"/>
            </a:endParaRPr>
          </a:p>
        </p:txBody>
      </p:sp>
      <p:sp>
        <p:nvSpPr>
          <p:cNvPr id="128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cada cual mirará hacia su pueblo, </a:t>
            </a:r>
            <a:endParaRPr b="0" lang="en-US" sz="3200" strike="noStrike" u="none">
              <a:solidFill>
                <a:srgbClr val="ffffff"/>
              </a:solidFill>
              <a:effectLst/>
              <a:uFillTx/>
              <a:latin typeface="Arial"/>
            </a:endParaRPr>
          </a:p>
        </p:txBody>
      </p:sp>
      <p:sp>
        <p:nvSpPr>
          <p:cNvPr id="129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Every man will turn to his own people,  </a:t>
            </a:r>
            <a:endParaRPr b="0" lang="en-US" sz="3200" strike="noStrike" u="none">
              <a:solidFill>
                <a:srgbClr val="ffffff"/>
              </a:solidFill>
              <a:effectLst/>
              <a:uFillTx/>
              <a:latin typeface="Arial"/>
            </a:endParaRPr>
          </a:p>
        </p:txBody>
      </p:sp>
      <p:sp>
        <p:nvSpPr>
          <p:cNvPr id="129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9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19:18, How many cities in the land of Egypt will speak the language of Canaan?  </a:t>
            </a:r>
            <a:endParaRPr b="0" lang="en-US" sz="3200" strike="noStrike" u="none">
              <a:solidFill>
                <a:srgbClr val="ffffff"/>
              </a:solidFill>
              <a:effectLst/>
              <a:uFillTx/>
              <a:latin typeface="Arial"/>
            </a:endParaRPr>
          </a:p>
        </p:txBody>
      </p:sp>
      <p:sp>
        <p:nvSpPr>
          <p:cNvPr id="1294"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19:18, ¿Cuántas ciudades de la tierra de Egipto hablarán la lengua de Canaán? </a:t>
            </a:r>
            <a:endParaRPr b="0" lang="en-US" sz="3200" strike="noStrike" u="none">
              <a:solidFill>
                <a:srgbClr val="ffffff"/>
              </a:solidFill>
              <a:effectLst/>
              <a:uFillTx/>
              <a:latin typeface="Arial"/>
            </a:endParaRPr>
          </a:p>
        </p:txBody>
      </p:sp>
      <p:sp>
        <p:nvSpPr>
          <p:cNvPr id="1295"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19:18, combien de villes dans le pays d’Égypte parleront la langue de Canaan ?</a:t>
            </a:r>
            <a:endParaRPr b="0" lang="en-US" sz="3200" strike="noStrike" u="none">
              <a:solidFill>
                <a:srgbClr val="ffffff"/>
              </a:solidFill>
              <a:effectLst/>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7"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8"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9"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00"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01"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02"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03"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04"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05"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6"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7"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8"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9"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10"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11"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12"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13"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14"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15"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6"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7"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8"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9"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20"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21"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חָמֵ֨שׁ עָרִ֜ים בְּאֶ֣רֶץ מִצְרַ֗יִם</a:t>
            </a:r>
            <a:endParaRPr b="0" lang="en-US" sz="3200" strike="noStrike" u="none">
              <a:solidFill>
                <a:srgbClr val="ffffff"/>
              </a:solidFill>
              <a:effectLst/>
              <a:uFillTx/>
              <a:latin typeface="Arial"/>
            </a:endParaRPr>
          </a:p>
        </p:txBody>
      </p:sp>
      <p:sp>
        <p:nvSpPr>
          <p:cNvPr id="132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y aura cinq villes au pays d'Égypte,</a:t>
            </a:r>
            <a:endParaRPr b="0" lang="en-US" sz="3200" strike="noStrike" u="none">
              <a:solidFill>
                <a:srgbClr val="ffffff"/>
              </a:solidFill>
              <a:effectLst/>
              <a:uFillTx/>
              <a:latin typeface="Arial"/>
            </a:endParaRPr>
          </a:p>
        </p:txBody>
      </p:sp>
      <p:sp>
        <p:nvSpPr>
          <p:cNvPr id="132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habrá cinco ciudades en la tierra de Egipto </a:t>
            </a:r>
            <a:endParaRPr b="0" lang="en-US" sz="3200" strike="noStrike" u="none">
              <a:solidFill>
                <a:srgbClr val="ffffff"/>
              </a:solidFill>
              <a:effectLst/>
              <a:uFillTx/>
              <a:latin typeface="Arial"/>
            </a:endParaRPr>
          </a:p>
        </p:txBody>
      </p:sp>
      <p:sp>
        <p:nvSpPr>
          <p:cNvPr id="132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five cities in the land of Egypt  </a:t>
            </a:r>
            <a:endParaRPr b="0" lang="en-US" sz="3200" strike="noStrike" u="none">
              <a:solidFill>
                <a:srgbClr val="ffffff"/>
              </a:solidFill>
              <a:effectLst/>
              <a:uFillTx/>
              <a:latin typeface="Arial"/>
            </a:endParaRPr>
          </a:p>
        </p:txBody>
      </p:sp>
      <p:sp>
        <p:nvSpPr>
          <p:cNvPr id="132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11:3, the Rod or Branch will not judge by sight or by what other sense?  </a:t>
            </a:r>
            <a:endParaRPr b="0" lang="en-US" sz="3200" strike="noStrike" u="none">
              <a:solidFill>
                <a:srgbClr val="ffffff"/>
              </a:solidFill>
              <a:effectLst/>
              <a:uFillTx/>
              <a:latin typeface="Arial"/>
            </a:endParaRPr>
          </a:p>
        </p:txBody>
      </p:sp>
      <p:sp>
        <p:nvSpPr>
          <p:cNvPr id="1329"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11:3, el vástago o la vara no juzgará por la vista ¿o por qué otro sentido? </a:t>
            </a:r>
            <a:endParaRPr b="0" lang="en-US" sz="3200" strike="noStrike" u="none">
              <a:solidFill>
                <a:srgbClr val="ffffff"/>
              </a:solidFill>
              <a:effectLst/>
              <a:uFillTx/>
              <a:latin typeface="Arial"/>
            </a:endParaRPr>
          </a:p>
        </p:txBody>
      </p:sp>
      <p:sp>
        <p:nvSpPr>
          <p:cNvPr id="1330"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11:3, la verge ou le rameau ne jugera pas par la vue ou par quel autre sens ?</a:t>
            </a:r>
            <a:endParaRPr b="0" lang="en-US" sz="3200" strike="noStrike" u="none">
              <a:solidFill>
                <a:srgbClr val="ffffff"/>
              </a:solidFill>
              <a:effectLst/>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32"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33"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34"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35"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6"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7"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8"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9"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40"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41"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42"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43"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44"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45"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6"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7"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8"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9"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50"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51"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52"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53"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54"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55"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6"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וְלֹֽא־לְמִשְׁמַ֥ע אָזְנָ֖יו יוֹכִֽיחַ׃</a:t>
            </a:r>
            <a:endParaRPr b="0" lang="en-US" sz="3200" strike="noStrike" u="none">
              <a:solidFill>
                <a:srgbClr val="ffffff"/>
              </a:solidFill>
              <a:effectLst/>
              <a:uFillTx/>
              <a:latin typeface="Arial"/>
            </a:endParaRPr>
          </a:p>
        </p:txBody>
      </p:sp>
      <p:sp>
        <p:nvSpPr>
          <p:cNvPr id="135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ne prononcera point sur un ouï-dire.</a:t>
            </a:r>
            <a:endParaRPr b="0" lang="en-US" sz="3200" strike="noStrike" u="none">
              <a:solidFill>
                <a:srgbClr val="ffffff"/>
              </a:solidFill>
              <a:effectLst/>
              <a:uFillTx/>
              <a:latin typeface="Arial"/>
            </a:endParaRPr>
          </a:p>
        </p:txBody>
      </p:sp>
      <p:sp>
        <p:nvSpPr>
          <p:cNvPr id="135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ni resolverá por lo que oigan sus oídos, </a:t>
            </a:r>
            <a:endParaRPr b="0" lang="en-US" sz="3200" strike="noStrike" u="none">
              <a:solidFill>
                <a:srgbClr val="ffffff"/>
              </a:solidFill>
              <a:effectLst/>
              <a:uFillTx/>
              <a:latin typeface="Arial"/>
            </a:endParaRPr>
          </a:p>
        </p:txBody>
      </p:sp>
      <p:sp>
        <p:nvSpPr>
          <p:cNvPr id="136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Nor decide by the hearing of His ears;  </a:t>
            </a:r>
            <a:endParaRPr b="0" lang="en-US" sz="3200" strike="noStrike" u="none">
              <a:solidFill>
                <a:srgbClr val="ffffff"/>
              </a:solidFill>
              <a:effectLst/>
              <a:uFillTx/>
              <a:latin typeface="Arial"/>
            </a:endParaRPr>
          </a:p>
        </p:txBody>
      </p:sp>
      <p:sp>
        <p:nvSpPr>
          <p:cNvPr id="136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6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9:21, what is stretched out still ?  </a:t>
            </a:r>
            <a:endParaRPr b="0" lang="en-US" sz="3200" strike="noStrike" u="none">
              <a:solidFill>
                <a:srgbClr val="ffffff"/>
              </a:solidFill>
              <a:effectLst/>
              <a:uFillTx/>
              <a:latin typeface="Arial"/>
            </a:endParaRPr>
          </a:p>
        </p:txBody>
      </p:sp>
      <p:sp>
        <p:nvSpPr>
          <p:cNvPr id="1364"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9:21, ¿qué está todavía extendido? </a:t>
            </a:r>
            <a:endParaRPr b="0" lang="en-US" sz="3200" strike="noStrike" u="none">
              <a:solidFill>
                <a:srgbClr val="ffffff"/>
              </a:solidFill>
              <a:effectLst/>
              <a:uFillTx/>
              <a:latin typeface="Arial"/>
            </a:endParaRPr>
          </a:p>
        </p:txBody>
      </p:sp>
      <p:sp>
        <p:nvSpPr>
          <p:cNvPr id="1365"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9:20 (Anglais Ésaïe 9:21), qu'est-ce qui est encore étendu ?</a:t>
            </a:r>
            <a:endParaRPr b="0" lang="en-US" sz="3200" strike="noStrike" u="none">
              <a:solidFill>
                <a:srgbClr val="ffffff"/>
              </a:solidFill>
              <a:effectLst/>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7"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8"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9"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70"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71"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72"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73"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74"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75"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6"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7"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8"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9"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80"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81"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82"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83"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84"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85"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6"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7"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8"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9"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90"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91"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19:15, what will Egypt not have which the head or tail, Palm branch or bulrush, may do?  </a:t>
            </a:r>
            <a:endParaRPr b="0" lang="en-US" sz="3200" strike="noStrike" u="none">
              <a:solidFill>
                <a:srgbClr val="ffffff"/>
              </a:solidFill>
              <a:effectLst/>
              <a:uFillTx/>
              <a:latin typeface="Arial"/>
            </a:endParaRPr>
          </a:p>
        </p:txBody>
      </p:sp>
      <p:sp>
        <p:nvSpPr>
          <p:cNvPr id="137"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19:15, ¿qué resultado tendrá para Egipto cualquier acción hecha por la cabeza, la cola, la rama o el junco? </a:t>
            </a:r>
            <a:endParaRPr b="0" lang="en-US" sz="3200" strike="noStrike" u="none">
              <a:solidFill>
                <a:srgbClr val="ffffff"/>
              </a:solidFill>
              <a:effectLst/>
              <a:uFillTx/>
              <a:latin typeface="Arial"/>
            </a:endParaRPr>
          </a:p>
        </p:txBody>
      </p:sp>
      <p:sp>
        <p:nvSpPr>
          <p:cNvPr id="138"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19:15, que n'aura pas l'Égypte que la tête ou la queue, la branche de palmier ou le jonc, puissent faire ?</a:t>
            </a:r>
            <a:endParaRPr b="0" lang="en-US" sz="3200" strike="noStrike" u="none">
              <a:solidFill>
                <a:srgbClr val="ffffff"/>
              </a:solidFill>
              <a:effectLst/>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0"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1"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2"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4"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5"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6"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8"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9"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0"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2"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3"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4"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6"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7"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0"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1"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3"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4"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וְע֖וֹד יָד֥וֹ נְטוּיָֽה׃ ס</a:t>
            </a:r>
            <a:endParaRPr b="0" lang="en-US" sz="3200" strike="noStrike" u="none">
              <a:solidFill>
                <a:srgbClr val="ffffff"/>
              </a:solidFill>
              <a:effectLst/>
              <a:uFillTx/>
              <a:latin typeface="Arial"/>
            </a:endParaRPr>
          </a:p>
        </p:txBody>
      </p:sp>
      <p:sp>
        <p:nvSpPr>
          <p:cNvPr id="139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sa main est encore étendue.</a:t>
            </a:r>
            <a:endParaRPr b="0" lang="en-US" sz="3200" strike="noStrike" u="none">
              <a:solidFill>
                <a:srgbClr val="ffffff"/>
              </a:solidFill>
              <a:effectLst/>
              <a:uFillTx/>
              <a:latin typeface="Arial"/>
            </a:endParaRPr>
          </a:p>
        </p:txBody>
      </p:sp>
      <p:sp>
        <p:nvSpPr>
          <p:cNvPr id="139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sino que todavía su mano está extendida. </a:t>
            </a:r>
            <a:endParaRPr b="0" lang="en-US" sz="3200" strike="noStrike" u="none">
              <a:solidFill>
                <a:srgbClr val="ffffff"/>
              </a:solidFill>
              <a:effectLst/>
              <a:uFillTx/>
              <a:latin typeface="Arial"/>
            </a:endParaRPr>
          </a:p>
        </p:txBody>
      </p:sp>
      <p:sp>
        <p:nvSpPr>
          <p:cNvPr id="139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His hand is stretched out still.  </a:t>
            </a:r>
            <a:endParaRPr b="0" lang="en-US" sz="3200" strike="noStrike" u="none">
              <a:solidFill>
                <a:srgbClr val="ffffff"/>
              </a:solidFill>
              <a:effectLst/>
              <a:uFillTx/>
              <a:latin typeface="Arial"/>
            </a:endParaRPr>
          </a:p>
        </p:txBody>
      </p:sp>
      <p:sp>
        <p:nvSpPr>
          <p:cNvPr id="139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11:10, in what way will the Root of Jesse be like a banner?  </a:t>
            </a:r>
            <a:endParaRPr b="0" lang="en-US" sz="3200" strike="noStrike" u="none">
              <a:solidFill>
                <a:srgbClr val="ffffff"/>
              </a:solidFill>
              <a:effectLst/>
              <a:uFillTx/>
              <a:latin typeface="Arial"/>
            </a:endParaRPr>
          </a:p>
        </p:txBody>
      </p:sp>
      <p:sp>
        <p:nvSpPr>
          <p:cNvPr id="1399"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11:10, ¿de qué manera será la raíz de Isaí como un pendón para los pueblos? </a:t>
            </a:r>
            <a:endParaRPr b="0" lang="en-US" sz="3200" strike="noStrike" u="none">
              <a:solidFill>
                <a:srgbClr val="ffffff"/>
              </a:solidFill>
              <a:effectLst/>
              <a:uFillTx/>
              <a:latin typeface="Arial"/>
            </a:endParaRPr>
          </a:p>
        </p:txBody>
      </p:sp>
      <p:sp>
        <p:nvSpPr>
          <p:cNvPr id="1400"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11:10, de quelle manière la racine de Jessé sera-t-elle comme une bannière ?</a:t>
            </a:r>
            <a:endParaRPr b="0" lang="en-US" sz="3200" strike="noStrike" u="none">
              <a:solidFill>
                <a:srgbClr val="ffffff"/>
              </a:solidFill>
              <a:effectLst/>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02"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03"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04"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05"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6"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7"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8"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9"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10"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11"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12"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13"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14"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15"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6"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7"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8"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9"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20"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21"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22"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23"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24"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25"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6"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אֵלָ֖יו גּוֹיִ֣ם יִדְרֹ֑שׁוּ</a:t>
            </a:r>
            <a:endParaRPr b="0" lang="en-US" sz="3200" strike="noStrike" u="none">
              <a:solidFill>
                <a:srgbClr val="ffffff"/>
              </a:solidFill>
              <a:effectLst/>
              <a:uFillTx/>
              <a:latin typeface="Arial"/>
            </a:endParaRPr>
          </a:p>
        </p:txBody>
      </p:sp>
      <p:sp>
        <p:nvSpPr>
          <p:cNvPr id="142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nations se tourneront vers lui,</a:t>
            </a:r>
            <a:endParaRPr b="0" lang="en-US" sz="3200" strike="noStrike" u="none">
              <a:solidFill>
                <a:srgbClr val="ffffff"/>
              </a:solidFill>
              <a:effectLst/>
              <a:uFillTx/>
              <a:latin typeface="Arial"/>
            </a:endParaRPr>
          </a:p>
        </p:txBody>
      </p:sp>
      <p:sp>
        <p:nvSpPr>
          <p:cNvPr id="142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buscada por las gentes; </a:t>
            </a:r>
            <a:endParaRPr b="0" lang="en-US" sz="3200" strike="noStrike" u="none">
              <a:solidFill>
                <a:srgbClr val="ffffff"/>
              </a:solidFill>
              <a:effectLst/>
              <a:uFillTx/>
              <a:latin typeface="Arial"/>
            </a:endParaRPr>
          </a:p>
        </p:txBody>
      </p:sp>
      <p:sp>
        <p:nvSpPr>
          <p:cNvPr id="143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Gentiles shall seek Him,  </a:t>
            </a:r>
            <a:endParaRPr b="0" lang="en-US" sz="3200" strike="noStrike" u="none">
              <a:solidFill>
                <a:srgbClr val="ffffff"/>
              </a:solidFill>
              <a:effectLst/>
              <a:uFillTx/>
              <a:latin typeface="Arial"/>
            </a:endParaRPr>
          </a:p>
        </p:txBody>
      </p:sp>
      <p:sp>
        <p:nvSpPr>
          <p:cNvPr id="143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3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16:8, what languishes in addition to the vine of Sibmah?  </a:t>
            </a:r>
            <a:endParaRPr b="0" lang="en-US" sz="3200" strike="noStrike" u="none">
              <a:solidFill>
                <a:srgbClr val="ffffff"/>
              </a:solidFill>
              <a:effectLst/>
              <a:uFillTx/>
              <a:latin typeface="Arial"/>
            </a:endParaRPr>
          </a:p>
        </p:txBody>
      </p:sp>
      <p:sp>
        <p:nvSpPr>
          <p:cNvPr id="1434"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16:8, ¿qué fueron talados además de las vides de Sibma? </a:t>
            </a:r>
            <a:endParaRPr b="0" lang="en-US" sz="3200" strike="noStrike" u="none">
              <a:solidFill>
                <a:srgbClr val="ffffff"/>
              </a:solidFill>
              <a:effectLst/>
              <a:uFillTx/>
              <a:latin typeface="Arial"/>
            </a:endParaRPr>
          </a:p>
        </p:txBody>
      </p:sp>
      <p:sp>
        <p:nvSpPr>
          <p:cNvPr id="1435"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16:8, qu’est-ce qui languit en plus de la vigne de Sibma?</a:t>
            </a:r>
            <a:endParaRPr b="0" lang="en-US" sz="3200" strike="noStrike" u="none">
              <a:solidFill>
                <a:srgbClr val="ffffff"/>
              </a:solidFill>
              <a:effectLst/>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7"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8"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9"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40"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41"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42"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43"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44"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5"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6"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7"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8"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9"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50"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51"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52"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53"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54"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55"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6"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7"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8"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9"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60"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61"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שַׁדְמוֹת֩ חֶשְׁבּ֨וֹן אֻמְלָ֜ל</a:t>
            </a:r>
            <a:endParaRPr b="0" lang="en-US" sz="3200" strike="noStrike" u="none">
              <a:solidFill>
                <a:srgbClr val="ffffff"/>
              </a:solidFill>
              <a:effectLst/>
              <a:uFillTx/>
              <a:latin typeface="Arial"/>
            </a:endParaRPr>
          </a:p>
        </p:txBody>
      </p:sp>
      <p:sp>
        <p:nvSpPr>
          <p:cNvPr id="146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les campagnes de Hesbon languissent;</a:t>
            </a:r>
            <a:endParaRPr b="0" lang="en-US" sz="3200" strike="noStrike" u="none">
              <a:solidFill>
                <a:srgbClr val="ffffff"/>
              </a:solidFill>
              <a:effectLst/>
              <a:uFillTx/>
              <a:latin typeface="Arial"/>
            </a:endParaRPr>
          </a:p>
        </p:txBody>
      </p:sp>
      <p:sp>
        <p:nvSpPr>
          <p:cNvPr id="146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los campos de Hesbón fueron talados, </a:t>
            </a:r>
            <a:endParaRPr b="0" lang="en-US" sz="3200" strike="noStrike" u="none">
              <a:solidFill>
                <a:srgbClr val="ffffff"/>
              </a:solidFill>
              <a:effectLst/>
              <a:uFillTx/>
              <a:latin typeface="Arial"/>
            </a:endParaRPr>
          </a:p>
        </p:txBody>
      </p:sp>
      <p:sp>
        <p:nvSpPr>
          <p:cNvPr id="146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fields of Heshbon languish,  </a:t>
            </a:r>
            <a:endParaRPr b="0" lang="en-US" sz="3200" strike="noStrike" u="none">
              <a:solidFill>
                <a:srgbClr val="ffffff"/>
              </a:solidFill>
              <a:effectLst/>
              <a:uFillTx/>
              <a:latin typeface="Arial"/>
            </a:endParaRPr>
          </a:p>
        </p:txBody>
      </p:sp>
      <p:sp>
        <p:nvSpPr>
          <p:cNvPr id="146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7:23, How much are a thousand vines worth?  </a:t>
            </a:r>
            <a:endParaRPr b="0" lang="en-US" sz="3200" strike="noStrike" u="none">
              <a:solidFill>
                <a:srgbClr val="ffffff"/>
              </a:solidFill>
              <a:effectLst/>
              <a:uFillTx/>
              <a:latin typeface="Arial"/>
            </a:endParaRPr>
          </a:p>
        </p:txBody>
      </p:sp>
      <p:sp>
        <p:nvSpPr>
          <p:cNvPr id="1469"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7:23 ¿Cuánto valen mil vides? </a:t>
            </a:r>
            <a:endParaRPr b="0" lang="en-US" sz="3200" strike="noStrike" u="none">
              <a:solidFill>
                <a:srgbClr val="ffffff"/>
              </a:solidFill>
              <a:effectLst/>
              <a:uFillTx/>
              <a:latin typeface="Arial"/>
            </a:endParaRPr>
          </a:p>
        </p:txBody>
      </p:sp>
      <p:sp>
        <p:nvSpPr>
          <p:cNvPr id="1470"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7:23, Combien valent mille ceps ?</a:t>
            </a:r>
            <a:endParaRPr b="0" lang="en-US" sz="3200" strike="noStrike" u="none">
              <a:solidFill>
                <a:srgbClr val="ffffff"/>
              </a:solidFill>
              <a:effectLst/>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72"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73"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74"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75"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6"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7"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8"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9"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80"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81"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82"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83"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4"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85"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6"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7"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8"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9"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90"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91"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92"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93"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94"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95"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6"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כָל־מָק֗וֹם אֲשֶׁ֧ר יִֽהְיֶה־שָּׁ֛ם אֶ֥לֶף גֶּ֖פֶן בְּאֶ֣לֶף כָּ֑סֶף</a:t>
            </a:r>
            <a:endParaRPr b="0" lang="en-US" sz="3200" strike="noStrike" u="none">
              <a:solidFill>
                <a:srgbClr val="ffffff"/>
              </a:solidFill>
              <a:effectLst/>
              <a:uFillTx/>
              <a:latin typeface="Arial"/>
            </a:endParaRPr>
          </a:p>
        </p:txBody>
      </p:sp>
      <p:sp>
        <p:nvSpPr>
          <p:cNvPr id="149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Tout lieu qui contiendra mille ceps de vigne, Valant mille sicles d'argent,</a:t>
            </a:r>
            <a:endParaRPr b="0" lang="en-US" sz="3200" strike="noStrike" u="none">
              <a:solidFill>
                <a:srgbClr val="ffffff"/>
              </a:solidFill>
              <a:effectLst/>
              <a:uFillTx/>
              <a:latin typeface="Arial"/>
            </a:endParaRPr>
          </a:p>
        </p:txBody>
      </p:sp>
      <p:sp>
        <p:nvSpPr>
          <p:cNvPr id="149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el lugar donde había mil vides, que valían mil siclos de plata, </a:t>
            </a:r>
            <a:endParaRPr b="0" lang="en-US" sz="3200" strike="noStrike" u="none">
              <a:solidFill>
                <a:srgbClr val="ffffff"/>
              </a:solidFill>
              <a:effectLst/>
              <a:uFillTx/>
              <a:latin typeface="Arial"/>
            </a:endParaRPr>
          </a:p>
        </p:txBody>
      </p:sp>
      <p:sp>
        <p:nvSpPr>
          <p:cNvPr id="150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wherever there could be a thousand vines Worth a thousand shekels of silver,  </a:t>
            </a:r>
            <a:endParaRPr b="0" lang="en-US" sz="3200" strike="noStrike" u="none">
              <a:solidFill>
                <a:srgbClr val="ffffff"/>
              </a:solidFill>
              <a:effectLst/>
              <a:uFillTx/>
              <a:latin typeface="Arial"/>
            </a:endParaRPr>
          </a:p>
        </p:txBody>
      </p:sp>
      <p:sp>
        <p:nvSpPr>
          <p:cNvPr id="150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50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16:4, who is Moab told let dwell with him?  </a:t>
            </a:r>
            <a:endParaRPr b="0" lang="en-US" sz="3200" strike="noStrike" u="none">
              <a:solidFill>
                <a:srgbClr val="ffffff"/>
              </a:solidFill>
              <a:effectLst/>
              <a:uFillTx/>
              <a:latin typeface="Arial"/>
            </a:endParaRPr>
          </a:p>
        </p:txBody>
      </p:sp>
      <p:sp>
        <p:nvSpPr>
          <p:cNvPr id="1504"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16:4, ¿quiénes se le dijo a Moab que moraran con él?" </a:t>
            </a:r>
            <a:endParaRPr b="0" lang="en-US" sz="3200" strike="noStrike" u="none">
              <a:solidFill>
                <a:srgbClr val="ffffff"/>
              </a:solidFill>
              <a:effectLst/>
              <a:uFillTx/>
              <a:latin typeface="Arial"/>
            </a:endParaRPr>
          </a:p>
        </p:txBody>
      </p:sp>
      <p:sp>
        <p:nvSpPr>
          <p:cNvPr id="1505"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16:4, à qui Moab est-il dit de rester avec lui ?</a:t>
            </a:r>
            <a:endParaRPr b="0" lang="en-US" sz="3200" strike="noStrike" u="none">
              <a:solidFill>
                <a:srgbClr val="ffffff"/>
              </a:solidFill>
              <a:effectLst/>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7"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8"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9"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10"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11"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12"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13"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14"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15"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6"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7"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8"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9"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20"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21"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22"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3"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24"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25"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6"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7"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8"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9"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30"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31"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יָג֤וּרוּ בָךְ֙ נִדָּחַ֔י מוֹאָ֛ב</a:t>
            </a:r>
            <a:endParaRPr b="0" lang="en-US" sz="3200" strike="noStrike" u="none">
              <a:solidFill>
                <a:srgbClr val="ffffff"/>
              </a:solidFill>
              <a:effectLst/>
              <a:uFillTx/>
              <a:latin typeface="Arial"/>
            </a:endParaRPr>
          </a:p>
        </p:txBody>
      </p:sp>
      <p:sp>
        <p:nvSpPr>
          <p:cNvPr id="153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Laisse séjourner chez toi les exilés de Moab,</a:t>
            </a:r>
            <a:endParaRPr b="0" lang="en-US" sz="3200" strike="noStrike" u="none">
              <a:solidFill>
                <a:srgbClr val="ffffff"/>
              </a:solidFill>
              <a:effectLst/>
              <a:uFillTx/>
              <a:latin typeface="Arial"/>
            </a:endParaRPr>
          </a:p>
        </p:txBody>
      </p:sp>
      <p:sp>
        <p:nvSpPr>
          <p:cNvPr id="153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Moren contigo mis desterrados, Moab; </a:t>
            </a:r>
            <a:endParaRPr b="0" lang="en-US" sz="3200" strike="noStrike" u="none">
              <a:solidFill>
                <a:srgbClr val="ffffff"/>
              </a:solidFill>
              <a:effectLst/>
              <a:uFillTx/>
              <a:latin typeface="Arial"/>
            </a:endParaRPr>
          </a:p>
        </p:txBody>
      </p:sp>
      <p:sp>
        <p:nvSpPr>
          <p:cNvPr id="153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Let My outcasts dwell with you, O Moab;  </a:t>
            </a:r>
            <a:endParaRPr b="0" lang="en-US" sz="3200" strike="noStrike" u="none">
              <a:solidFill>
                <a:srgbClr val="ffffff"/>
              </a:solidFill>
              <a:effectLst/>
              <a:uFillTx/>
              <a:latin typeface="Arial"/>
            </a:endParaRPr>
          </a:p>
        </p:txBody>
      </p:sp>
      <p:sp>
        <p:nvSpPr>
          <p:cNvPr id="153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11:13, what will happen to the adversaries of Judah?  </a:t>
            </a:r>
            <a:endParaRPr b="0" lang="en-US" sz="3200" strike="noStrike" u="none">
              <a:solidFill>
                <a:srgbClr val="ffffff"/>
              </a:solidFill>
              <a:effectLst/>
              <a:uFillTx/>
              <a:latin typeface="Arial"/>
            </a:endParaRPr>
          </a:p>
        </p:txBody>
      </p:sp>
      <p:sp>
        <p:nvSpPr>
          <p:cNvPr id="1539"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11:13, ¿qué pasará con los enemigos de Judá? </a:t>
            </a:r>
            <a:endParaRPr b="0" lang="en-US" sz="3200" strike="noStrike" u="none">
              <a:solidFill>
                <a:srgbClr val="ffffff"/>
              </a:solidFill>
              <a:effectLst/>
              <a:uFillTx/>
              <a:latin typeface="Arial"/>
            </a:endParaRPr>
          </a:p>
        </p:txBody>
      </p:sp>
      <p:sp>
        <p:nvSpPr>
          <p:cNvPr id="1540"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11:13, qu’arrivera-t-il aux adversaires de Juda ?</a:t>
            </a:r>
            <a:endParaRPr b="0" lang="en-US" sz="3200" strike="noStrike" u="none">
              <a:solidFill>
                <a:srgbClr val="ffffff"/>
              </a:solidFill>
              <a:effectLst/>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42"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43"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44"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45"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6"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7"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8"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9"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50"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51"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52"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53"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54"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55"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6"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7"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8"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9"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60"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61"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2"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63"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64"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65"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6"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וְלֹֽא־יִהְיֶ֥ה לְמִצְרַ֖יִם מַֽעֲשֶׂ֑ה</a:t>
            </a:r>
            <a:endParaRPr b="0" lang="en-US" sz="3200" strike="noStrike" u="none">
              <a:solidFill>
                <a:srgbClr val="ffffff"/>
              </a:solidFill>
              <a:effectLst/>
              <a:uFillTx/>
              <a:latin typeface="Arial"/>
            </a:endParaRPr>
          </a:p>
        </p:txBody>
      </p:sp>
      <p:sp>
        <p:nvSpPr>
          <p:cNvPr id="16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l'Égypte sera hors d'état de faire</a:t>
            </a:r>
            <a:endParaRPr b="0" lang="en-US" sz="3200" strike="noStrike" u="none">
              <a:solidFill>
                <a:srgbClr val="ffffff"/>
              </a:solidFill>
              <a:effectLst/>
              <a:uFillTx/>
              <a:latin typeface="Arial"/>
            </a:endParaRPr>
          </a:p>
        </p:txBody>
      </p:sp>
      <p:sp>
        <p:nvSpPr>
          <p:cNvPr id="16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no aprovechará a Egipto </a:t>
            </a:r>
            <a:endParaRPr b="0" lang="en-US" sz="3200" strike="noStrike" u="none">
              <a:solidFill>
                <a:srgbClr val="ffffff"/>
              </a:solidFill>
              <a:effectLst/>
              <a:uFillTx/>
              <a:latin typeface="Arial"/>
            </a:endParaRPr>
          </a:p>
        </p:txBody>
      </p:sp>
      <p:sp>
        <p:nvSpPr>
          <p:cNvPr id="16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Neither will there be any work for Egypt,  </a:t>
            </a:r>
            <a:endParaRPr b="0" lang="en-US" sz="3200" strike="noStrike" u="none">
              <a:solidFill>
                <a:srgbClr val="ffffff"/>
              </a:solidFill>
              <a:effectLst/>
              <a:uFillTx/>
              <a:latin typeface="Arial"/>
            </a:endParaRPr>
          </a:p>
        </p:txBody>
      </p:sp>
      <p:sp>
        <p:nvSpPr>
          <p:cNvPr id="16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יִכָּרֵ֑תוּ</a:t>
            </a:r>
            <a:endParaRPr b="0" lang="en-US" sz="3200" strike="noStrike" u="none">
              <a:solidFill>
                <a:srgbClr val="ffffff"/>
              </a:solidFill>
              <a:effectLst/>
              <a:uFillTx/>
              <a:latin typeface="Arial"/>
            </a:endParaRPr>
          </a:p>
        </p:txBody>
      </p:sp>
      <p:sp>
        <p:nvSpPr>
          <p:cNvPr id="156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seront anéantis;</a:t>
            </a:r>
            <a:endParaRPr b="0" lang="en-US" sz="3200" strike="noStrike" u="none">
              <a:solidFill>
                <a:srgbClr val="ffffff"/>
              </a:solidFill>
              <a:effectLst/>
              <a:uFillTx/>
              <a:latin typeface="Arial"/>
            </a:endParaRPr>
          </a:p>
        </p:txBody>
      </p:sp>
      <p:sp>
        <p:nvSpPr>
          <p:cNvPr id="156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serán destruidos. </a:t>
            </a:r>
            <a:endParaRPr b="0" lang="en-US" sz="3200" strike="noStrike" u="none">
              <a:solidFill>
                <a:srgbClr val="ffffff"/>
              </a:solidFill>
              <a:effectLst/>
              <a:uFillTx/>
              <a:latin typeface="Arial"/>
            </a:endParaRPr>
          </a:p>
        </p:txBody>
      </p:sp>
      <p:sp>
        <p:nvSpPr>
          <p:cNvPr id="157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shall be cut off;  </a:t>
            </a:r>
            <a:endParaRPr b="0" lang="en-US" sz="3200" strike="noStrike" u="none">
              <a:solidFill>
                <a:srgbClr val="ffffff"/>
              </a:solidFill>
              <a:effectLst/>
              <a:uFillTx/>
              <a:latin typeface="Arial"/>
            </a:endParaRPr>
          </a:p>
        </p:txBody>
      </p:sp>
      <p:sp>
        <p:nvSpPr>
          <p:cNvPr id="157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7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19:24, When Egypt, Israel, and Assyria join together, what effect will it have in the midst of the land?  </a:t>
            </a:r>
            <a:endParaRPr b="0" lang="en-US" sz="3200" strike="noStrike" u="none">
              <a:solidFill>
                <a:srgbClr val="ffffff"/>
              </a:solidFill>
              <a:effectLst/>
              <a:uFillTx/>
              <a:latin typeface="Arial"/>
            </a:endParaRPr>
          </a:p>
        </p:txBody>
      </p:sp>
      <p:sp>
        <p:nvSpPr>
          <p:cNvPr id="1574"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19:24, ¿qué efecto tendrá la unión de Egipto, Israel y Asiria en medio de la tierra? </a:t>
            </a:r>
            <a:endParaRPr b="0" lang="en-US" sz="3200" strike="noStrike" u="none">
              <a:solidFill>
                <a:srgbClr val="ffffff"/>
              </a:solidFill>
              <a:effectLst/>
              <a:uFillTx/>
              <a:latin typeface="Arial"/>
            </a:endParaRPr>
          </a:p>
        </p:txBody>
      </p:sp>
      <p:sp>
        <p:nvSpPr>
          <p:cNvPr id="1575"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19:24, lorsque l’Égypte, Israël et l’Assyrie s’uniront, quel effet cela aura-t-il au milieu du pays ?</a:t>
            </a:r>
            <a:endParaRPr b="0" lang="en-US" sz="3200" strike="noStrike" u="none">
              <a:solidFill>
                <a:srgbClr val="ffffff"/>
              </a:solidFill>
              <a:effectLst/>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7"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8"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9"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80"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81"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82"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83"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84"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85"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6"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7"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8"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9"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90"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91"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92"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93"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94"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95"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6"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7"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8"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9"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00"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1"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בְּרָכָ֖ה בְּקֶ֥רֶב הָאָֽרֶץ׃</a:t>
            </a:r>
            <a:endParaRPr b="0" lang="en-US" sz="3200" strike="noStrike" u="none">
              <a:solidFill>
                <a:srgbClr val="ffffff"/>
              </a:solidFill>
              <a:effectLst/>
              <a:uFillTx/>
              <a:latin typeface="Arial"/>
            </a:endParaRPr>
          </a:p>
        </p:txBody>
      </p:sp>
      <p:sp>
        <p:nvSpPr>
          <p:cNvPr id="160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ces pays seront l'objet d'une bénédiction.</a:t>
            </a:r>
            <a:endParaRPr b="0" lang="en-US" sz="3200" strike="noStrike" u="none">
              <a:solidFill>
                <a:srgbClr val="ffffff"/>
              </a:solidFill>
              <a:effectLst/>
              <a:uFillTx/>
              <a:latin typeface="Arial"/>
            </a:endParaRPr>
          </a:p>
        </p:txBody>
      </p:sp>
      <p:sp>
        <p:nvSpPr>
          <p:cNvPr id="160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bendición en medio de la tierra, </a:t>
            </a:r>
            <a:endParaRPr b="0" lang="en-US" sz="3200" strike="noStrike" u="none">
              <a:solidFill>
                <a:srgbClr val="ffffff"/>
              </a:solidFill>
              <a:effectLst/>
              <a:uFillTx/>
              <a:latin typeface="Arial"/>
            </a:endParaRPr>
          </a:p>
        </p:txBody>
      </p:sp>
      <p:sp>
        <p:nvSpPr>
          <p:cNvPr id="160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 blessing in the midst of the land,  </a:t>
            </a:r>
            <a:endParaRPr b="0" lang="en-US" sz="3200" strike="noStrike" u="none">
              <a:solidFill>
                <a:srgbClr val="ffffff"/>
              </a:solidFill>
              <a:effectLst/>
              <a:uFillTx/>
              <a:latin typeface="Arial"/>
            </a:endParaRPr>
          </a:p>
        </p:txBody>
      </p:sp>
      <p:sp>
        <p:nvSpPr>
          <p:cNvPr id="160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19:15, there will be no work for Egypt which what four things may do? (4 points)  </a:t>
            </a:r>
            <a:endParaRPr b="0" lang="en-US" sz="3200" strike="noStrike" u="none">
              <a:solidFill>
                <a:srgbClr val="ffffff"/>
              </a:solidFill>
              <a:effectLst/>
              <a:uFillTx/>
              <a:latin typeface="Arial"/>
            </a:endParaRPr>
          </a:p>
        </p:txBody>
      </p:sp>
      <p:sp>
        <p:nvSpPr>
          <p:cNvPr id="1609"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19:15, ¿qué cuatro cosas no aprovechará a Egipto? (4 puntos) </a:t>
            </a:r>
            <a:endParaRPr b="0" lang="en-US" sz="3200" strike="noStrike" u="none">
              <a:solidFill>
                <a:srgbClr val="ffffff"/>
              </a:solidFill>
              <a:effectLst/>
              <a:uFillTx/>
              <a:latin typeface="Arial"/>
            </a:endParaRPr>
          </a:p>
        </p:txBody>
      </p:sp>
      <p:sp>
        <p:nvSpPr>
          <p:cNvPr id="1610"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19:15, il n'y aura pas de travail pour l'Égypte, alors quelles quatre choses peuvent faire ? (4 points)</a:t>
            </a:r>
            <a:endParaRPr b="0" lang="en-US" sz="3200" strike="noStrike" u="none">
              <a:solidFill>
                <a:srgbClr val="ffffff"/>
              </a:solidFill>
              <a:effectLst/>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12"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13"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14"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15"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6"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7"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8"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9"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20"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21"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22"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23"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24"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25"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6"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7"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8"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9"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30"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31"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32"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33"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34"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35"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6"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 יַעֲשֶׂ֛ה רֹ֥אשׁ וְזָנָ֖ב כִּפָּ֥ה וְאַגְמֽוֹן׃ ס</a:t>
            </a:r>
            <a:endParaRPr b="0" lang="en-US" sz="3200" strike="noStrike" u="none">
              <a:solidFill>
                <a:srgbClr val="ffffff"/>
              </a:solidFill>
              <a:effectLst/>
              <a:uFillTx/>
              <a:latin typeface="Arial"/>
            </a:endParaRPr>
          </a:p>
        </p:txBody>
      </p:sp>
      <p:sp>
        <p:nvSpPr>
          <p:cNvPr id="163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 que font la tête et la queue, La branche de palmier et le roseau.</a:t>
            </a:r>
            <a:endParaRPr b="0" lang="en-US" sz="3200" strike="noStrike" u="none">
              <a:solidFill>
                <a:srgbClr val="ffffff"/>
              </a:solidFill>
              <a:effectLst/>
              <a:uFillTx/>
              <a:latin typeface="Arial"/>
            </a:endParaRPr>
          </a:p>
        </p:txBody>
      </p:sp>
      <p:sp>
        <p:nvSpPr>
          <p:cNvPr id="163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cosa que haga la cabeza o la cola, la rama o el junco. </a:t>
            </a:r>
            <a:endParaRPr b="0" lang="en-US" sz="3200" strike="noStrike" u="none">
              <a:solidFill>
                <a:srgbClr val="ffffff"/>
              </a:solidFill>
              <a:effectLst/>
              <a:uFillTx/>
              <a:latin typeface="Arial"/>
            </a:endParaRPr>
          </a:p>
        </p:txBody>
      </p:sp>
      <p:sp>
        <p:nvSpPr>
          <p:cNvPr id="164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Which the head or tail, Palm branch or bulrush, may do.  </a:t>
            </a:r>
            <a:endParaRPr b="0" lang="en-US" sz="3200" strike="noStrike" u="none">
              <a:solidFill>
                <a:srgbClr val="ffffff"/>
              </a:solidFill>
              <a:effectLst/>
              <a:uFillTx/>
              <a:latin typeface="Arial"/>
            </a:endParaRPr>
          </a:p>
        </p:txBody>
      </p:sp>
      <p:sp>
        <p:nvSpPr>
          <p:cNvPr id="164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3213</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2025-11-12T13:56:37Z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